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8288000" cy="10287000"/>
  <p:notesSz cx="6858000" cy="9144000"/>
  <p:embeddedFontLst>
    <p:embeddedFont>
      <p:font typeface="Canva Sans Bold" charset="1" panose="020B0803030501040103"/>
      <p:regular r:id="rId66"/>
    </p:embeddedFont>
    <p:embeddedFont>
      <p:font typeface="Anton" charset="1" panose="00000500000000000000"/>
      <p:regular r:id="rId67"/>
    </p:embeddedFont>
    <p:embeddedFont>
      <p:font typeface="HK Modular" charset="1" panose="00000800000000000000"/>
      <p:regular r:id="rId68"/>
    </p:embeddedFont>
    <p:embeddedFont>
      <p:font typeface="Poppins" charset="1" panose="00000500000000000000"/>
      <p:regular r:id="rId69"/>
    </p:embeddedFont>
    <p:embeddedFont>
      <p:font typeface="Canva Sans" charset="1" panose="020B0503030501040103"/>
      <p:regular r:id="rId70"/>
    </p:embeddedFont>
    <p:embeddedFont>
      <p:font typeface="Poppins Medium" charset="1" panose="00000600000000000000"/>
      <p:regular r:id="rId71"/>
    </p:embeddedFont>
    <p:embeddedFont>
      <p:font typeface="Poppins Bold" charset="1" panose="0000080000000000000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https://www.scholarhat.com/tutorial/python/list-in-python" TargetMode="External" Type="http://schemas.openxmlformats.org/officeDocument/2006/relationships/hyperlink"/><Relationship Id="rId6" Target="https://www.scholarhat.com/tutorial/python/tuples-in-python" TargetMode="External" Type="http://schemas.openxmlformats.org/officeDocument/2006/relationships/hyperlink"/><Relationship Id="rId7" Target="https://www.scholarhat.com/tutorial/python/strings-in-python" TargetMode="External" Type="http://schemas.openxmlformats.org/officeDocument/2006/relationships/hyperlink"/><Relationship Id="rId8" Target="../media/image11.png" Type="http://schemas.openxmlformats.org/officeDocument/2006/relationships/image"/><Relationship Id="rId9" Target="https://www.scholarhat.com/tutorial/python/variables-of-python"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7.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8.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39.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4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41.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42.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https://www.geeksforgeeks.org/introduction-of-object-oriented-programming/" TargetMode="External" Type="http://schemas.openxmlformats.org/officeDocument/2006/relationships/hyperlink"/><Relationship Id="rId5" Target="../media/image1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43.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861334" y="4598030"/>
            <a:ext cx="15304372" cy="15304372"/>
          </a:xfrm>
          <a:custGeom>
            <a:avLst/>
            <a:gdLst/>
            <a:ahLst/>
            <a:cxnLst/>
            <a:rect r="r" b="b" t="t" l="l"/>
            <a:pathLst>
              <a:path h="15304372" w="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1674166" y="8268496"/>
            <a:ext cx="5482107" cy="558178"/>
          </a:xfrm>
          <a:custGeom>
            <a:avLst/>
            <a:gdLst/>
            <a:ahLst/>
            <a:cxnLst/>
            <a:rect r="r" b="b" t="t" l="l"/>
            <a:pathLst>
              <a:path h="558178" w="5482107">
                <a:moveTo>
                  <a:pt x="0" y="0"/>
                </a:moveTo>
                <a:lnTo>
                  <a:pt x="5482107" y="0"/>
                </a:lnTo>
                <a:lnTo>
                  <a:pt x="5482107" y="558178"/>
                </a:lnTo>
                <a:lnTo>
                  <a:pt x="0" y="55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395371" y="8337427"/>
            <a:ext cx="420315" cy="420315"/>
          </a:xfrm>
          <a:custGeom>
            <a:avLst/>
            <a:gdLst/>
            <a:ahLst/>
            <a:cxnLst/>
            <a:rect r="r" b="b" t="t" l="l"/>
            <a:pathLst>
              <a:path h="420315" w="420315">
                <a:moveTo>
                  <a:pt x="0" y="0"/>
                </a:moveTo>
                <a:lnTo>
                  <a:pt x="420315" y="0"/>
                </a:lnTo>
                <a:lnTo>
                  <a:pt x="420315" y="420316"/>
                </a:lnTo>
                <a:lnTo>
                  <a:pt x="0" y="4203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7039887" y="9038887"/>
            <a:ext cx="438826" cy="438826"/>
          </a:xfrm>
          <a:custGeom>
            <a:avLst/>
            <a:gdLst/>
            <a:ahLst/>
            <a:cxnLst/>
            <a:rect r="r" b="b" t="t" l="l"/>
            <a:pathLst>
              <a:path h="438826" w="438826">
                <a:moveTo>
                  <a:pt x="0" y="0"/>
                </a:moveTo>
                <a:lnTo>
                  <a:pt x="438826" y="0"/>
                </a:lnTo>
                <a:lnTo>
                  <a:pt x="438826" y="438826"/>
                </a:lnTo>
                <a:lnTo>
                  <a:pt x="0" y="43882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0" id="20"/>
          <p:cNvGrpSpPr/>
          <p:nvPr/>
        </p:nvGrpSpPr>
        <p:grpSpPr>
          <a:xfrm rot="0">
            <a:off x="1095704" y="1189619"/>
            <a:ext cx="4046351" cy="1581549"/>
            <a:chOff x="0" y="0"/>
            <a:chExt cx="5395134" cy="2108731"/>
          </a:xfrm>
        </p:grpSpPr>
        <p:grpSp>
          <p:nvGrpSpPr>
            <p:cNvPr name="Group 21" id="21"/>
            <p:cNvGrpSpPr/>
            <p:nvPr/>
          </p:nvGrpSpPr>
          <p:grpSpPr>
            <a:xfrm rot="0">
              <a:off x="0" y="0"/>
              <a:ext cx="2108731" cy="210873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620430" y="473823"/>
              <a:ext cx="886556" cy="1217471"/>
            </a:xfrm>
            <a:custGeom>
              <a:avLst/>
              <a:gdLst/>
              <a:ahLst/>
              <a:cxnLst/>
              <a:rect r="r" b="b" t="t" l="l"/>
              <a:pathLst>
                <a:path h="1217471" w="886556">
                  <a:moveTo>
                    <a:pt x="0" y="0"/>
                  </a:moveTo>
                  <a:lnTo>
                    <a:pt x="886556" y="0"/>
                  </a:lnTo>
                  <a:lnTo>
                    <a:pt x="886556" y="1217470"/>
                  </a:lnTo>
                  <a:lnTo>
                    <a:pt x="0" y="1217470"/>
                  </a:lnTo>
                  <a:lnTo>
                    <a:pt x="0" y="0"/>
                  </a:lnTo>
                  <a:close/>
                </a:path>
              </a:pathLst>
            </a:custGeom>
            <a:blipFill>
              <a:blip r:embed="rId11"/>
              <a:stretch>
                <a:fillRect l="0" t="-4857" r="-454738" b="-226"/>
              </a:stretch>
            </a:blipFill>
          </p:spPr>
        </p:sp>
        <p:sp>
          <p:nvSpPr>
            <p:cNvPr name="TextBox 25" id="25"/>
            <p:cNvSpPr txBox="true"/>
            <p:nvPr/>
          </p:nvSpPr>
          <p:spPr>
            <a:xfrm rot="0">
              <a:off x="2248431" y="740320"/>
              <a:ext cx="3146703" cy="58046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skill shikshya</a:t>
              </a:r>
            </a:p>
          </p:txBody>
        </p:sp>
      </p:grpSp>
      <p:sp>
        <p:nvSpPr>
          <p:cNvPr name="TextBox 26" id="26"/>
          <p:cNvSpPr txBox="true"/>
          <p:nvPr/>
        </p:nvSpPr>
        <p:spPr>
          <a:xfrm rot="0">
            <a:off x="1614590" y="3565108"/>
            <a:ext cx="5859013" cy="1965474"/>
          </a:xfrm>
          <a:prstGeom prst="rect">
            <a:avLst/>
          </a:prstGeom>
        </p:spPr>
        <p:txBody>
          <a:bodyPr anchor="t" rtlCol="false" tIns="0" lIns="0" bIns="0" rIns="0">
            <a:spAutoFit/>
          </a:bodyPr>
          <a:lstStyle/>
          <a:p>
            <a:pPr algn="l">
              <a:lnSpc>
                <a:spcPts val="16091"/>
              </a:lnSpc>
              <a:spcBef>
                <a:spcPct val="0"/>
              </a:spcBef>
            </a:pPr>
            <a:r>
              <a:rPr lang="en-US" sz="11494">
                <a:solidFill>
                  <a:srgbClr val="3428BA"/>
                </a:solidFill>
                <a:latin typeface="Anton"/>
                <a:ea typeface="Anton"/>
                <a:cs typeface="Anton"/>
                <a:sym typeface="Anton"/>
              </a:rPr>
              <a:t>PYTHON</a:t>
            </a:r>
          </a:p>
        </p:txBody>
      </p:sp>
      <p:sp>
        <p:nvSpPr>
          <p:cNvPr name="TextBox 27" id="27"/>
          <p:cNvSpPr txBox="true"/>
          <p:nvPr/>
        </p:nvSpPr>
        <p:spPr>
          <a:xfrm rot="0">
            <a:off x="1614590" y="5291060"/>
            <a:ext cx="6989220"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DJANGO</a:t>
            </a:r>
          </a:p>
        </p:txBody>
      </p:sp>
      <p:sp>
        <p:nvSpPr>
          <p:cNvPr name="TextBox 28" id="28"/>
          <p:cNvSpPr txBox="true"/>
          <p:nvPr/>
        </p:nvSpPr>
        <p:spPr>
          <a:xfrm rot="0">
            <a:off x="3032432" y="8308852"/>
            <a:ext cx="3520848" cy="341752"/>
          </a:xfrm>
          <a:prstGeom prst="rect">
            <a:avLst/>
          </a:prstGeom>
        </p:spPr>
        <p:txBody>
          <a:bodyPr anchor="t" rtlCol="false" tIns="0" lIns="0" bIns="0" rIns="0">
            <a:spAutoFit/>
          </a:bodyPr>
          <a:lstStyle/>
          <a:p>
            <a:pPr algn="l">
              <a:lnSpc>
                <a:spcPts val="2898"/>
              </a:lnSpc>
              <a:spcBef>
                <a:spcPct val="0"/>
              </a:spcBef>
            </a:pPr>
            <a:r>
              <a:rPr lang="en-US" b="true" sz="2070">
                <a:solidFill>
                  <a:srgbClr val="FFFFFF"/>
                </a:solidFill>
                <a:latin typeface="Canva Sans Bold"/>
                <a:ea typeface="Canva Sans Bold"/>
                <a:cs typeface="Canva Sans Bold"/>
                <a:sym typeface="Canva Sans Bold"/>
              </a:rPr>
              <a:t>https://skillshikshya.com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2306164" y="463479"/>
            <a:ext cx="14697555" cy="8167113"/>
          </a:xfrm>
          <a:custGeom>
            <a:avLst/>
            <a:gdLst/>
            <a:ahLst/>
            <a:cxnLst/>
            <a:rect r="r" b="b" t="t" l="l"/>
            <a:pathLst>
              <a:path h="8167113" w="14697555">
                <a:moveTo>
                  <a:pt x="0" y="0"/>
                </a:moveTo>
                <a:lnTo>
                  <a:pt x="14697555" y="0"/>
                </a:lnTo>
                <a:lnTo>
                  <a:pt x="14697555" y="8167113"/>
                </a:lnTo>
                <a:lnTo>
                  <a:pt x="0" y="8167113"/>
                </a:lnTo>
                <a:lnTo>
                  <a:pt x="0" y="0"/>
                </a:lnTo>
                <a:close/>
              </a:path>
            </a:pathLst>
          </a:custGeom>
          <a:blipFill>
            <a:blip r:embed="rId5"/>
            <a:stretch>
              <a:fillRect l="0" t="-613" r="0" b="-61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570588" y="1028700"/>
            <a:ext cx="5688712" cy="4567416"/>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grpSp>
        <p:nvGrpSpPr>
          <p:cNvPr name="Group 9" id="9"/>
          <p:cNvGrpSpPr>
            <a:grpSpLocks noChangeAspect="true"/>
          </p:cNvGrpSpPr>
          <p:nvPr/>
        </p:nvGrpSpPr>
        <p:grpSpPr>
          <a:xfrm rot="0">
            <a:off x="14949974" y="2987091"/>
            <a:ext cx="2309326" cy="456939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2624" t="0" r="-142624"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335876" y="4711363"/>
            <a:ext cx="9924029" cy="52528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varirable is a name which store value</a:t>
            </a:r>
          </a:p>
        </p:txBody>
      </p:sp>
      <p:sp>
        <p:nvSpPr>
          <p:cNvPr name="Freeform 20" id="20"/>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5"/>
            <a:stretch>
              <a:fillRect l="0" t="0" r="0" b="0"/>
            </a:stretch>
          </a:blipFill>
        </p:spPr>
      </p:sp>
      <p:sp>
        <p:nvSpPr>
          <p:cNvPr name="TextBox 21" id="21"/>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VARIABLES</a:t>
            </a:r>
          </a:p>
        </p:txBody>
      </p:sp>
      <p:sp>
        <p:nvSpPr>
          <p:cNvPr name="TextBox 22" id="22"/>
          <p:cNvSpPr txBox="true"/>
          <p:nvPr/>
        </p:nvSpPr>
        <p:spPr>
          <a:xfrm rot="0">
            <a:off x="1433036" y="6479889"/>
            <a:ext cx="9924029" cy="103935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a=5</a:t>
            </a:r>
          </a:p>
          <a:p>
            <a:pPr algn="l">
              <a:lnSpc>
                <a:spcPts val="4106"/>
              </a:lnSpc>
            </a:pPr>
            <a:r>
              <a:rPr lang="en-US" sz="2933">
                <a:solidFill>
                  <a:srgbClr val="FFFFFF"/>
                </a:solidFill>
                <a:latin typeface="Poppins"/>
                <a:ea typeface="Poppins"/>
                <a:cs typeface="Poppins"/>
                <a:sym typeface="Poppins"/>
              </a:rPr>
              <a:t>name=”ram”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570588" y="1028700"/>
            <a:ext cx="5688712" cy="4567416"/>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grpSp>
        <p:nvGrpSpPr>
          <p:cNvPr name="Group 9" id="9"/>
          <p:cNvGrpSpPr>
            <a:grpSpLocks noChangeAspect="true"/>
          </p:cNvGrpSpPr>
          <p:nvPr/>
        </p:nvGrpSpPr>
        <p:grpSpPr>
          <a:xfrm rot="0">
            <a:off x="14949974" y="2987091"/>
            <a:ext cx="2309326" cy="456939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2624" t="0" r="-142624"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335876" y="4711363"/>
            <a:ext cx="9924029" cy="206747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In Python, a while loop is a control flow statement that allows you to execute a block of code repeatedly while a given condition is true.</a:t>
            </a:r>
          </a:p>
          <a:p>
            <a:pPr algn="l">
              <a:lnSpc>
                <a:spcPts val="4106"/>
              </a:lnSpc>
            </a:pPr>
          </a:p>
        </p:txBody>
      </p:sp>
      <p:sp>
        <p:nvSpPr>
          <p:cNvPr name="Freeform 20" id="20"/>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5"/>
            <a:stretch>
              <a:fillRect l="0" t="0" r="0" b="0"/>
            </a:stretch>
          </a:blipFill>
        </p:spPr>
      </p:sp>
      <p:sp>
        <p:nvSpPr>
          <p:cNvPr name="TextBox 21" id="21"/>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WHILE LOOP</a:t>
            </a:r>
          </a:p>
        </p:txBody>
      </p:sp>
      <p:sp>
        <p:nvSpPr>
          <p:cNvPr name="TextBox 22" id="22"/>
          <p:cNvSpPr txBox="true"/>
          <p:nvPr/>
        </p:nvSpPr>
        <p:spPr>
          <a:xfrm rot="0">
            <a:off x="1433036" y="6479889"/>
            <a:ext cx="9924029" cy="103935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The condition is evaluated at the start of each loop iteration, and if it is true, the loop body is executed</a:t>
            </a:r>
          </a:p>
        </p:txBody>
      </p:sp>
      <p:sp>
        <p:nvSpPr>
          <p:cNvPr name="TextBox 23" id="23"/>
          <p:cNvSpPr txBox="true"/>
          <p:nvPr/>
        </p:nvSpPr>
        <p:spPr>
          <a:xfrm rot="0">
            <a:off x="2656164" y="7833563"/>
            <a:ext cx="9924029" cy="103935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The loop is terminated if the condition is false.</a:t>
            </a:r>
          </a:p>
          <a:p>
            <a:pPr algn="l">
              <a:lnSpc>
                <a:spcPts val="410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6976181" y="2958732"/>
            <a:ext cx="6603062" cy="6299568"/>
          </a:xfrm>
          <a:custGeom>
            <a:avLst/>
            <a:gdLst/>
            <a:ahLst/>
            <a:cxnLst/>
            <a:rect r="r" b="b" t="t" l="l"/>
            <a:pathLst>
              <a:path h="6299568" w="6603062">
                <a:moveTo>
                  <a:pt x="0" y="0"/>
                </a:moveTo>
                <a:lnTo>
                  <a:pt x="6603063" y="0"/>
                </a:lnTo>
                <a:lnTo>
                  <a:pt x="6603063" y="6299568"/>
                </a:lnTo>
                <a:lnTo>
                  <a:pt x="0" y="6299568"/>
                </a:lnTo>
                <a:lnTo>
                  <a:pt x="0" y="0"/>
                </a:lnTo>
                <a:close/>
              </a:path>
            </a:pathLst>
          </a:custGeom>
          <a:blipFill>
            <a:blip r:embed="rId5"/>
            <a:stretch>
              <a:fillRect l="0" t="0" r="0" b="0"/>
            </a:stretch>
          </a:blipFill>
        </p:spPr>
      </p:sp>
      <p:sp>
        <p:nvSpPr>
          <p:cNvPr name="TextBox 6" id="6"/>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WHILE LOOP</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3005931">
            <a:off x="-3540056" y="6704867"/>
            <a:ext cx="7916724" cy="8229600"/>
          </a:xfrm>
          <a:custGeom>
            <a:avLst/>
            <a:gdLst/>
            <a:ahLst/>
            <a:cxnLst/>
            <a:rect r="r" b="b" t="t" l="l"/>
            <a:pathLst>
              <a:path h="8229600" w="7916724">
                <a:moveTo>
                  <a:pt x="0" y="0"/>
                </a:moveTo>
                <a:lnTo>
                  <a:pt x="7916724" y="0"/>
                </a:lnTo>
                <a:lnTo>
                  <a:pt x="791672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069373">
            <a:off x="14727497" y="-1304316"/>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58189" y="1285875"/>
            <a:ext cx="15917307" cy="803275"/>
          </a:xfrm>
          <a:prstGeom prst="rect">
            <a:avLst/>
          </a:prstGeom>
        </p:spPr>
        <p:txBody>
          <a:bodyPr anchor="t" rtlCol="false" tIns="0" lIns="0" bIns="0" rIns="0">
            <a:spAutoFit/>
          </a:bodyPr>
          <a:lstStyle/>
          <a:p>
            <a:pPr algn="l">
              <a:lnSpc>
                <a:spcPts val="5599"/>
              </a:lnSpc>
              <a:spcBef>
                <a:spcPct val="0"/>
              </a:spcBef>
            </a:pPr>
            <a:r>
              <a:rPr lang="en-US" b="true" sz="6999">
                <a:solidFill>
                  <a:srgbClr val="A0E0F4"/>
                </a:solidFill>
                <a:latin typeface="HK Modular"/>
                <a:ea typeface="HK Modular"/>
                <a:cs typeface="HK Modular"/>
                <a:sym typeface="HK Modular"/>
              </a:rPr>
              <a:t>SYNTAX OF WHILE LOOP</a:t>
            </a:r>
          </a:p>
        </p:txBody>
      </p:sp>
      <p:sp>
        <p:nvSpPr>
          <p:cNvPr name="TextBox 5" id="5"/>
          <p:cNvSpPr txBox="true"/>
          <p:nvPr/>
        </p:nvSpPr>
        <p:spPr>
          <a:xfrm rot="0">
            <a:off x="4443708" y="3148007"/>
            <a:ext cx="6217364" cy="1818608"/>
          </a:xfrm>
          <a:prstGeom prst="rect">
            <a:avLst/>
          </a:prstGeom>
        </p:spPr>
        <p:txBody>
          <a:bodyPr anchor="t" rtlCol="false" tIns="0" lIns="0" bIns="0" rIns="0">
            <a:spAutoFit/>
          </a:bodyPr>
          <a:lstStyle/>
          <a:p>
            <a:pPr algn="l">
              <a:lnSpc>
                <a:spcPts val="4761"/>
              </a:lnSpc>
            </a:pPr>
            <a:r>
              <a:rPr lang="en-US" sz="3401">
                <a:solidFill>
                  <a:srgbClr val="A0E0F4"/>
                </a:solidFill>
                <a:latin typeface="Poppins"/>
                <a:ea typeface="Poppins"/>
                <a:cs typeface="Poppins"/>
                <a:sym typeface="Poppins"/>
              </a:rPr>
              <a:t>while expression:</a:t>
            </a:r>
          </a:p>
          <a:p>
            <a:pPr algn="l">
              <a:lnSpc>
                <a:spcPts val="4761"/>
              </a:lnSpc>
            </a:pPr>
            <a:r>
              <a:rPr lang="en-US" sz="3401">
                <a:solidFill>
                  <a:srgbClr val="A0E0F4"/>
                </a:solidFill>
                <a:latin typeface="Poppins"/>
                <a:ea typeface="Poppins"/>
                <a:cs typeface="Poppins"/>
                <a:sym typeface="Poppins"/>
              </a:rPr>
              <a:t>          statement(s)</a:t>
            </a:r>
          </a:p>
          <a:p>
            <a:pPr algn="l">
              <a:lnSpc>
                <a:spcPts val="4761"/>
              </a:lnSpc>
            </a:pPr>
          </a:p>
        </p:txBody>
      </p:sp>
      <p:sp>
        <p:nvSpPr>
          <p:cNvPr name="TextBox 6" id="6"/>
          <p:cNvSpPr txBox="true"/>
          <p:nvPr/>
        </p:nvSpPr>
        <p:spPr>
          <a:xfrm rot="0">
            <a:off x="3066378" y="5345152"/>
            <a:ext cx="2754660" cy="887095"/>
          </a:xfrm>
          <a:prstGeom prst="rect">
            <a:avLst/>
          </a:prstGeom>
        </p:spPr>
        <p:txBody>
          <a:bodyPr anchor="t" rtlCol="false" tIns="0" lIns="0" bIns="0" rIns="0">
            <a:spAutoFit/>
          </a:bodyPr>
          <a:lstStyle/>
          <a:p>
            <a:pPr algn="ctr">
              <a:lnSpc>
                <a:spcPts val="7279"/>
              </a:lnSpc>
            </a:pPr>
            <a:r>
              <a:rPr lang="en-US" sz="5199" b="true">
                <a:solidFill>
                  <a:srgbClr val="A0E0F4"/>
                </a:solidFill>
                <a:latin typeface="Canva Sans Bold"/>
                <a:ea typeface="Canva Sans Bold"/>
                <a:cs typeface="Canva Sans Bold"/>
                <a:sym typeface="Canva Sans Bold"/>
              </a:rPr>
              <a:t>Example</a:t>
            </a:r>
          </a:p>
        </p:txBody>
      </p:sp>
      <p:sp>
        <p:nvSpPr>
          <p:cNvPr name="TextBox 7" id="7"/>
          <p:cNvSpPr txBox="true"/>
          <p:nvPr/>
        </p:nvSpPr>
        <p:spPr>
          <a:xfrm rot="0">
            <a:off x="1028700" y="6937097"/>
            <a:ext cx="13316937" cy="2980690"/>
          </a:xfrm>
          <a:prstGeom prst="rect">
            <a:avLst/>
          </a:prstGeom>
        </p:spPr>
        <p:txBody>
          <a:bodyPr anchor="t" rtlCol="false" tIns="0" lIns="0" bIns="0" rIns="0">
            <a:spAutoFit/>
          </a:bodyPr>
          <a:lstStyle/>
          <a:p>
            <a:pPr algn="ctr">
              <a:lnSpc>
                <a:spcPts val="4759"/>
              </a:lnSpc>
            </a:pPr>
            <a:r>
              <a:rPr lang="en-US" sz="3399">
                <a:solidFill>
                  <a:srgbClr val="A0E0F4"/>
                </a:solidFill>
                <a:latin typeface="Canva Sans"/>
                <a:ea typeface="Canva Sans"/>
                <a:cs typeface="Canva Sans"/>
                <a:sym typeface="Canva Sans"/>
              </a:rPr>
              <a:t>count = 0</a:t>
            </a:r>
          </a:p>
          <a:p>
            <a:pPr algn="ctr">
              <a:lnSpc>
                <a:spcPts val="4759"/>
              </a:lnSpc>
            </a:pPr>
            <a:r>
              <a:rPr lang="en-US" sz="3399" b="true">
                <a:solidFill>
                  <a:srgbClr val="A0E0F4"/>
                </a:solidFill>
                <a:latin typeface="Canva Sans Bold"/>
                <a:ea typeface="Canva Sans Bold"/>
                <a:cs typeface="Canva Sans Bold"/>
                <a:sym typeface="Canva Sans Bold"/>
              </a:rPr>
              <a:t>while</a:t>
            </a:r>
            <a:r>
              <a:rPr lang="en-US" sz="3399">
                <a:solidFill>
                  <a:srgbClr val="A0E0F4"/>
                </a:solidFill>
                <a:latin typeface="Canva Sans"/>
                <a:ea typeface="Canva Sans"/>
                <a:cs typeface="Canva Sans"/>
                <a:sym typeface="Canva Sans"/>
              </a:rPr>
              <a:t> (count &lt; 10): </a:t>
            </a:r>
          </a:p>
          <a:p>
            <a:pPr algn="ctr">
              <a:lnSpc>
                <a:spcPts val="4759"/>
              </a:lnSpc>
            </a:pPr>
            <a:r>
              <a:rPr lang="en-US" sz="3399">
                <a:solidFill>
                  <a:srgbClr val="A0E0F4"/>
                </a:solidFill>
                <a:latin typeface="Canva Sans"/>
                <a:ea typeface="Canva Sans"/>
                <a:cs typeface="Canva Sans"/>
                <a:sym typeface="Canva Sans"/>
              </a:rPr>
              <a:t>                                    </a:t>
            </a:r>
            <a:r>
              <a:rPr lang="en-US" sz="3399">
                <a:solidFill>
                  <a:srgbClr val="A0E0F4"/>
                </a:solidFill>
                <a:latin typeface="Canva Sans"/>
                <a:ea typeface="Canva Sans"/>
                <a:cs typeface="Canva Sans"/>
                <a:sym typeface="Canva Sans"/>
              </a:rPr>
              <a:t>print ('The count is:', count) </a:t>
            </a:r>
          </a:p>
          <a:p>
            <a:pPr algn="ctr">
              <a:lnSpc>
                <a:spcPts val="4759"/>
              </a:lnSpc>
            </a:pPr>
            <a:r>
              <a:rPr lang="en-US" sz="3399">
                <a:solidFill>
                  <a:srgbClr val="A0E0F4"/>
                </a:solidFill>
                <a:latin typeface="Canva Sans"/>
                <a:ea typeface="Canva Sans"/>
                <a:cs typeface="Canva Sans"/>
                <a:sym typeface="Canva Sans"/>
              </a:rPr>
              <a:t>                 </a:t>
            </a:r>
            <a:r>
              <a:rPr lang="en-US" sz="3399">
                <a:solidFill>
                  <a:srgbClr val="A0E0F4"/>
                </a:solidFill>
                <a:latin typeface="Canva Sans"/>
                <a:ea typeface="Canva Sans"/>
                <a:cs typeface="Canva Sans"/>
                <a:sym typeface="Canva Sans"/>
              </a:rPr>
              <a:t>count = count + 1</a:t>
            </a:r>
          </a:p>
          <a:p>
            <a:pPr algn="ctr">
              <a:lnSpc>
                <a:spcPts val="4759"/>
              </a:lnSpc>
            </a:pPr>
            <a:r>
              <a:rPr lang="en-US" sz="3399">
                <a:solidFill>
                  <a:srgbClr val="A0E0F4"/>
                </a:solidFill>
                <a:latin typeface="Canva Sans"/>
                <a:ea typeface="Canva Sans"/>
                <a:cs typeface="Canva Sans"/>
                <a:sym typeface="Canva Sans"/>
              </a:rPr>
              <a:t>                    </a:t>
            </a:r>
            <a:r>
              <a:rPr lang="en-US" sz="3399">
                <a:solidFill>
                  <a:srgbClr val="A0E0F4"/>
                </a:solidFill>
                <a:latin typeface="Canva Sans"/>
                <a:ea typeface="Canva Sans"/>
                <a:cs typeface="Canva Sans"/>
                <a:sym typeface="Canva Sans"/>
              </a:rPr>
              <a:t>print ("Good bye!")</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570588" y="1028700"/>
            <a:ext cx="5688712" cy="4567416"/>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grpSp>
        <p:nvGrpSpPr>
          <p:cNvPr name="Group 9" id="9"/>
          <p:cNvGrpSpPr>
            <a:grpSpLocks noChangeAspect="true"/>
          </p:cNvGrpSpPr>
          <p:nvPr/>
        </p:nvGrpSpPr>
        <p:grpSpPr>
          <a:xfrm rot="0">
            <a:off x="14949974" y="2987091"/>
            <a:ext cx="2309326" cy="456939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2624" t="0" r="-142624"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335876" y="4711363"/>
            <a:ext cx="9924029" cy="2067476"/>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A for loop is a control flow statement in Python that allows you to iterate over a sequence of elements such as a </a:t>
            </a:r>
            <a:r>
              <a:rPr lang="en-US" sz="2933" u="sng">
                <a:solidFill>
                  <a:srgbClr val="FFFFFF"/>
                </a:solidFill>
                <a:latin typeface="Poppins"/>
                <a:ea typeface="Poppins"/>
                <a:cs typeface="Poppins"/>
                <a:sym typeface="Poppins"/>
                <a:hlinkClick r:id="rId5" tooltip="https://www.scholarhat.com/tutorial/python/list-in-python"/>
              </a:rPr>
              <a:t>list</a:t>
            </a:r>
            <a:r>
              <a:rPr lang="en-US" sz="2933">
                <a:solidFill>
                  <a:srgbClr val="FFFFFF"/>
                </a:solidFill>
                <a:latin typeface="Poppins"/>
                <a:ea typeface="Poppins"/>
                <a:cs typeface="Poppins"/>
                <a:sym typeface="Poppins"/>
              </a:rPr>
              <a:t>, </a:t>
            </a:r>
            <a:r>
              <a:rPr lang="en-US" sz="2933" u="sng">
                <a:solidFill>
                  <a:srgbClr val="FFFFFF"/>
                </a:solidFill>
                <a:latin typeface="Poppins"/>
                <a:ea typeface="Poppins"/>
                <a:cs typeface="Poppins"/>
                <a:sym typeface="Poppins"/>
                <a:hlinkClick r:id="rId6" tooltip="https://www.scholarhat.com/tutorial/python/tuples-in-python"/>
              </a:rPr>
              <a:t>tuple</a:t>
            </a:r>
            <a:r>
              <a:rPr lang="en-US" sz="2933">
                <a:solidFill>
                  <a:srgbClr val="FFFFFF"/>
                </a:solidFill>
                <a:latin typeface="Poppins"/>
                <a:ea typeface="Poppins"/>
                <a:cs typeface="Poppins"/>
                <a:sym typeface="Poppins"/>
              </a:rPr>
              <a:t>, or </a:t>
            </a:r>
            <a:r>
              <a:rPr lang="en-US" sz="2933" u="sng">
                <a:solidFill>
                  <a:srgbClr val="FFFFFF"/>
                </a:solidFill>
                <a:latin typeface="Poppins"/>
                <a:ea typeface="Poppins"/>
                <a:cs typeface="Poppins"/>
                <a:sym typeface="Poppins"/>
                <a:hlinkClick r:id="rId7" tooltip="https://www.scholarhat.com/tutorial/python/strings-in-python"/>
              </a:rPr>
              <a:t>string</a:t>
            </a:r>
            <a:r>
              <a:rPr lang="en-US" sz="2933">
                <a:solidFill>
                  <a:srgbClr val="FFFFFF"/>
                </a:solidFill>
                <a:latin typeface="Poppins"/>
                <a:ea typeface="Poppins"/>
                <a:cs typeface="Poppins"/>
                <a:sym typeface="Poppins"/>
              </a:rPr>
              <a:t>.</a:t>
            </a:r>
          </a:p>
          <a:p>
            <a:pPr algn="l">
              <a:lnSpc>
                <a:spcPts val="4106"/>
              </a:lnSpc>
            </a:pPr>
          </a:p>
        </p:txBody>
      </p:sp>
      <p:sp>
        <p:nvSpPr>
          <p:cNvPr name="Freeform 20" id="20"/>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8"/>
            <a:stretch>
              <a:fillRect l="0" t="0" r="0" b="0"/>
            </a:stretch>
          </a:blipFill>
        </p:spPr>
      </p:sp>
      <p:sp>
        <p:nvSpPr>
          <p:cNvPr name="TextBox 21" id="21"/>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FOR LOOP</a:t>
            </a:r>
          </a:p>
        </p:txBody>
      </p:sp>
      <p:sp>
        <p:nvSpPr>
          <p:cNvPr name="TextBox 22" id="22"/>
          <p:cNvSpPr txBox="true"/>
          <p:nvPr/>
        </p:nvSpPr>
        <p:spPr>
          <a:xfrm rot="0">
            <a:off x="1646559" y="7093164"/>
            <a:ext cx="9924029" cy="2067476"/>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On each iteration, the loop </a:t>
            </a:r>
            <a:r>
              <a:rPr lang="en-US" sz="2933" u="sng">
                <a:solidFill>
                  <a:srgbClr val="FFFFFF"/>
                </a:solidFill>
                <a:latin typeface="Poppins"/>
                <a:ea typeface="Poppins"/>
                <a:cs typeface="Poppins"/>
                <a:sym typeface="Poppins"/>
                <a:hlinkClick r:id="rId9" tooltip="https://www.scholarhat.com/tutorial/python/variables-of-python"/>
              </a:rPr>
              <a:t>variable in Python</a:t>
            </a:r>
            <a:r>
              <a:rPr lang="en-US" sz="2933">
                <a:solidFill>
                  <a:srgbClr val="FFFFFF"/>
                </a:solidFill>
                <a:latin typeface="Poppins"/>
                <a:ea typeface="Poppins"/>
                <a:cs typeface="Poppins"/>
                <a:sym typeface="Poppins"/>
              </a:rPr>
              <a:t> will take on the value of the next item in the sequence.</a:t>
            </a:r>
          </a:p>
          <a:p>
            <a:pPr algn="l">
              <a:lnSpc>
                <a:spcPts val="4106"/>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5767478" y="3158626"/>
            <a:ext cx="6670081" cy="6099674"/>
          </a:xfrm>
          <a:custGeom>
            <a:avLst/>
            <a:gdLst/>
            <a:ahLst/>
            <a:cxnLst/>
            <a:rect r="r" b="b" t="t" l="l"/>
            <a:pathLst>
              <a:path h="6099674" w="6670081">
                <a:moveTo>
                  <a:pt x="0" y="0"/>
                </a:moveTo>
                <a:lnTo>
                  <a:pt x="6670081" y="0"/>
                </a:lnTo>
                <a:lnTo>
                  <a:pt x="6670081" y="6099674"/>
                </a:lnTo>
                <a:lnTo>
                  <a:pt x="0" y="6099674"/>
                </a:lnTo>
                <a:lnTo>
                  <a:pt x="0" y="0"/>
                </a:lnTo>
                <a:close/>
              </a:path>
            </a:pathLst>
          </a:custGeom>
          <a:blipFill>
            <a:blip r:embed="rId5"/>
            <a:stretch>
              <a:fillRect l="0" t="0" r="0" b="0"/>
            </a:stretch>
          </a:blipFill>
        </p:spPr>
      </p:sp>
      <p:sp>
        <p:nvSpPr>
          <p:cNvPr name="TextBox 6" id="6"/>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FOR LOOP</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3005931">
            <a:off x="-3540056" y="6704867"/>
            <a:ext cx="7916724" cy="8229600"/>
          </a:xfrm>
          <a:custGeom>
            <a:avLst/>
            <a:gdLst/>
            <a:ahLst/>
            <a:cxnLst/>
            <a:rect r="r" b="b" t="t" l="l"/>
            <a:pathLst>
              <a:path h="8229600" w="7916724">
                <a:moveTo>
                  <a:pt x="0" y="0"/>
                </a:moveTo>
                <a:lnTo>
                  <a:pt x="7916724" y="0"/>
                </a:lnTo>
                <a:lnTo>
                  <a:pt x="791672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069373">
            <a:off x="14727497" y="-1304316"/>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058189" y="1285875"/>
            <a:ext cx="15917307" cy="803275"/>
          </a:xfrm>
          <a:prstGeom prst="rect">
            <a:avLst/>
          </a:prstGeom>
        </p:spPr>
        <p:txBody>
          <a:bodyPr anchor="t" rtlCol="false" tIns="0" lIns="0" bIns="0" rIns="0">
            <a:spAutoFit/>
          </a:bodyPr>
          <a:lstStyle/>
          <a:p>
            <a:pPr algn="l">
              <a:lnSpc>
                <a:spcPts val="5599"/>
              </a:lnSpc>
              <a:spcBef>
                <a:spcPct val="0"/>
              </a:spcBef>
            </a:pPr>
            <a:r>
              <a:rPr lang="en-US" b="true" sz="6999">
                <a:solidFill>
                  <a:srgbClr val="A0E0F4"/>
                </a:solidFill>
                <a:latin typeface="HK Modular"/>
                <a:ea typeface="HK Modular"/>
                <a:cs typeface="HK Modular"/>
                <a:sym typeface="HK Modular"/>
              </a:rPr>
              <a:t>SYNTAX OF FOR LOOP</a:t>
            </a:r>
          </a:p>
        </p:txBody>
      </p:sp>
      <p:sp>
        <p:nvSpPr>
          <p:cNvPr name="TextBox 5" id="5"/>
          <p:cNvSpPr txBox="true"/>
          <p:nvPr/>
        </p:nvSpPr>
        <p:spPr>
          <a:xfrm rot="0">
            <a:off x="3066378" y="5345152"/>
            <a:ext cx="2754660" cy="887095"/>
          </a:xfrm>
          <a:prstGeom prst="rect">
            <a:avLst/>
          </a:prstGeom>
        </p:spPr>
        <p:txBody>
          <a:bodyPr anchor="t" rtlCol="false" tIns="0" lIns="0" bIns="0" rIns="0">
            <a:spAutoFit/>
          </a:bodyPr>
          <a:lstStyle/>
          <a:p>
            <a:pPr algn="ctr">
              <a:lnSpc>
                <a:spcPts val="7279"/>
              </a:lnSpc>
            </a:pPr>
            <a:r>
              <a:rPr lang="en-US" sz="5199" b="true">
                <a:solidFill>
                  <a:srgbClr val="A0E0F4"/>
                </a:solidFill>
                <a:latin typeface="Canva Sans Bold"/>
                <a:ea typeface="Canva Sans Bold"/>
                <a:cs typeface="Canva Sans Bold"/>
                <a:sym typeface="Canva Sans Bold"/>
              </a:rPr>
              <a:t>Example</a:t>
            </a:r>
          </a:p>
        </p:txBody>
      </p:sp>
      <p:sp>
        <p:nvSpPr>
          <p:cNvPr name="TextBox 6" id="6"/>
          <p:cNvSpPr txBox="true"/>
          <p:nvPr/>
        </p:nvSpPr>
        <p:spPr>
          <a:xfrm rot="0">
            <a:off x="4504702" y="3153442"/>
            <a:ext cx="6364932" cy="1218533"/>
          </a:xfrm>
          <a:prstGeom prst="rect">
            <a:avLst/>
          </a:prstGeom>
        </p:spPr>
        <p:txBody>
          <a:bodyPr anchor="t" rtlCol="false" tIns="0" lIns="0" bIns="0" rIns="0">
            <a:spAutoFit/>
          </a:bodyPr>
          <a:lstStyle/>
          <a:p>
            <a:pPr algn="ctr">
              <a:lnSpc>
                <a:spcPts val="4761"/>
              </a:lnSpc>
              <a:spcBef>
                <a:spcPct val="0"/>
              </a:spcBef>
            </a:pPr>
            <a:r>
              <a:rPr lang="en-US" sz="3401">
                <a:solidFill>
                  <a:srgbClr val="A0E0F4"/>
                </a:solidFill>
                <a:latin typeface="Poppins"/>
                <a:ea typeface="Poppins"/>
                <a:cs typeface="Poppins"/>
                <a:sym typeface="Poppins"/>
              </a:rPr>
              <a:t>for iterating_var in sequence:</a:t>
            </a:r>
          </a:p>
          <a:p>
            <a:pPr algn="ctr">
              <a:lnSpc>
                <a:spcPts val="4761"/>
              </a:lnSpc>
              <a:spcBef>
                <a:spcPct val="0"/>
              </a:spcBef>
            </a:pPr>
            <a:r>
              <a:rPr lang="en-US" sz="3401">
                <a:solidFill>
                  <a:srgbClr val="A0E0F4"/>
                </a:solidFill>
                <a:latin typeface="Poppins"/>
                <a:ea typeface="Poppins"/>
                <a:cs typeface="Poppins"/>
                <a:sym typeface="Poppins"/>
              </a:rPr>
              <a:t> statements(s)</a:t>
            </a:r>
          </a:p>
        </p:txBody>
      </p:sp>
      <p:sp>
        <p:nvSpPr>
          <p:cNvPr name="TextBox 7" id="7"/>
          <p:cNvSpPr txBox="true"/>
          <p:nvPr/>
        </p:nvSpPr>
        <p:spPr>
          <a:xfrm rot="0">
            <a:off x="6114135" y="5731549"/>
            <a:ext cx="7543354" cy="4218908"/>
          </a:xfrm>
          <a:prstGeom prst="rect">
            <a:avLst/>
          </a:prstGeom>
        </p:spPr>
        <p:txBody>
          <a:bodyPr anchor="t" rtlCol="false" tIns="0" lIns="0" bIns="0" rIns="0">
            <a:spAutoFit/>
          </a:bodyPr>
          <a:lstStyle/>
          <a:p>
            <a:pPr algn="ctr">
              <a:lnSpc>
                <a:spcPts val="4761"/>
              </a:lnSpc>
              <a:spcBef>
                <a:spcPct val="0"/>
              </a:spcBef>
            </a:pPr>
            <a:r>
              <a:rPr lang="en-US" sz="3401">
                <a:solidFill>
                  <a:srgbClr val="A0E0F4"/>
                </a:solidFill>
                <a:latin typeface="Poppins"/>
                <a:ea typeface="Poppins"/>
                <a:cs typeface="Poppins"/>
                <a:sym typeface="Poppins"/>
              </a:rPr>
              <a:t>for letter in 'Python': # First Example</a:t>
            </a:r>
          </a:p>
          <a:p>
            <a:pPr algn="ctr">
              <a:lnSpc>
                <a:spcPts val="4761"/>
              </a:lnSpc>
              <a:spcBef>
                <a:spcPct val="0"/>
              </a:spcBef>
            </a:pPr>
            <a:r>
              <a:rPr lang="en-US" sz="3401">
                <a:solidFill>
                  <a:srgbClr val="A0E0F4"/>
                </a:solidFill>
                <a:latin typeface="Poppins"/>
                <a:ea typeface="Poppins"/>
                <a:cs typeface="Poppins"/>
                <a:sym typeface="Poppins"/>
              </a:rPr>
              <a:t> print ('Current Letter :', letter)</a:t>
            </a:r>
          </a:p>
          <a:p>
            <a:pPr algn="ctr">
              <a:lnSpc>
                <a:spcPts val="4761"/>
              </a:lnSpc>
              <a:spcBef>
                <a:spcPct val="0"/>
              </a:spcBef>
            </a:pPr>
          </a:p>
          <a:p>
            <a:pPr algn="ctr">
              <a:lnSpc>
                <a:spcPts val="4761"/>
              </a:lnSpc>
              <a:spcBef>
                <a:spcPct val="0"/>
              </a:spcBef>
            </a:pPr>
            <a:r>
              <a:rPr lang="en-US" sz="3401">
                <a:solidFill>
                  <a:srgbClr val="A0E0F4"/>
                </a:solidFill>
                <a:latin typeface="Poppins"/>
                <a:ea typeface="Poppins"/>
                <a:cs typeface="Poppins"/>
                <a:sym typeface="Poppins"/>
              </a:rPr>
              <a:t>fruits = ['guava', 'apple', 'mango']</a:t>
            </a:r>
          </a:p>
          <a:p>
            <a:pPr algn="ctr">
              <a:lnSpc>
                <a:spcPts val="4761"/>
              </a:lnSpc>
              <a:spcBef>
                <a:spcPct val="0"/>
              </a:spcBef>
            </a:pPr>
            <a:r>
              <a:rPr lang="en-US" sz="3401">
                <a:solidFill>
                  <a:srgbClr val="A0E0F4"/>
                </a:solidFill>
                <a:latin typeface="Poppins"/>
                <a:ea typeface="Poppins"/>
                <a:cs typeface="Poppins"/>
                <a:sym typeface="Poppins"/>
              </a:rPr>
              <a:t>for fruit in fruits: # Second Example</a:t>
            </a:r>
          </a:p>
          <a:p>
            <a:pPr algn="ctr">
              <a:lnSpc>
                <a:spcPts val="4761"/>
              </a:lnSpc>
              <a:spcBef>
                <a:spcPct val="0"/>
              </a:spcBef>
            </a:pPr>
            <a:r>
              <a:rPr lang="en-US" sz="3401">
                <a:solidFill>
                  <a:srgbClr val="A0E0F4"/>
                </a:solidFill>
                <a:latin typeface="Poppins"/>
                <a:ea typeface="Poppins"/>
                <a:cs typeface="Poppins"/>
                <a:sym typeface="Poppins"/>
              </a:rPr>
              <a:t> print ('Current fruit :', fruit)</a:t>
            </a:r>
          </a:p>
          <a:p>
            <a:pPr algn="ctr">
              <a:lnSpc>
                <a:spcPts val="4761"/>
              </a:lnSpc>
              <a:spcBef>
                <a:spcPct val="0"/>
              </a:spcBef>
            </a:pPr>
            <a:r>
              <a:rPr lang="en-US" sz="3401">
                <a:solidFill>
                  <a:srgbClr val="A0E0F4"/>
                </a:solidFill>
                <a:latin typeface="Poppins"/>
                <a:ea typeface="Poppins"/>
                <a:cs typeface="Poppins"/>
                <a:sym typeface="Poppins"/>
              </a:rPr>
              <a:t>print ("Good bye!")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4064728" y="2897283"/>
            <a:ext cx="10872096" cy="5800611"/>
          </a:xfrm>
          <a:custGeom>
            <a:avLst/>
            <a:gdLst/>
            <a:ahLst/>
            <a:cxnLst/>
            <a:rect r="r" b="b" t="t" l="l"/>
            <a:pathLst>
              <a:path h="5800611" w="10872096">
                <a:moveTo>
                  <a:pt x="0" y="0"/>
                </a:moveTo>
                <a:lnTo>
                  <a:pt x="10872095" y="0"/>
                </a:lnTo>
                <a:lnTo>
                  <a:pt x="10872095" y="5800611"/>
                </a:lnTo>
                <a:lnTo>
                  <a:pt x="0" y="5800611"/>
                </a:lnTo>
                <a:lnTo>
                  <a:pt x="0" y="0"/>
                </a:lnTo>
                <a:close/>
              </a:path>
            </a:pathLst>
          </a:custGeom>
          <a:blipFill>
            <a:blip r:embed="rId5"/>
            <a:stretch>
              <a:fillRect l="0" t="0" r="0" b="0"/>
            </a:stretch>
          </a:blipFill>
        </p:spPr>
      </p:sp>
      <p:sp>
        <p:nvSpPr>
          <p:cNvPr name="TextBox 6" id="6"/>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FOR LOOP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58679" y="5752723"/>
            <a:ext cx="8992417" cy="9347806"/>
          </a:xfrm>
          <a:custGeom>
            <a:avLst/>
            <a:gdLst/>
            <a:ahLst/>
            <a:cxnLst/>
            <a:rect r="r" b="b" t="t" l="l"/>
            <a:pathLst>
              <a:path h="9347806" w="8992417">
                <a:moveTo>
                  <a:pt x="0" y="0"/>
                </a:moveTo>
                <a:lnTo>
                  <a:pt x="8992416" y="0"/>
                </a:lnTo>
                <a:lnTo>
                  <a:pt x="8992416" y="9347805"/>
                </a:lnTo>
                <a:lnTo>
                  <a:pt x="0" y="9347805"/>
                </a:lnTo>
                <a:lnTo>
                  <a:pt x="0" y="0"/>
                </a:lnTo>
                <a:close/>
              </a:path>
            </a:pathLst>
          </a:custGeom>
          <a:blipFill>
            <a:blip r:embed="rId2"/>
            <a:stretch>
              <a:fillRect l="0" t="0" r="0" b="0"/>
            </a:stretch>
          </a:blipFill>
        </p:spPr>
      </p:sp>
      <p:sp>
        <p:nvSpPr>
          <p:cNvPr name="AutoShape 3" id="3"/>
          <p:cNvSpPr/>
          <p:nvPr/>
        </p:nvSpPr>
        <p:spPr>
          <a:xfrm>
            <a:off x="1028700" y="1085850"/>
            <a:ext cx="3486527" cy="0"/>
          </a:xfrm>
          <a:prstGeom prst="line">
            <a:avLst/>
          </a:prstGeom>
          <a:ln cap="flat" w="38100">
            <a:solidFill>
              <a:srgbClr val="FFFFFF"/>
            </a:solidFill>
            <a:prstDash val="solid"/>
            <a:headEnd type="none" len="sm" w="sm"/>
            <a:tailEnd type="none" len="sm" w="sm"/>
          </a:ln>
        </p:spPr>
      </p:sp>
      <p:sp>
        <p:nvSpPr>
          <p:cNvPr name="AutoShape 4" id="4"/>
          <p:cNvSpPr/>
          <p:nvPr/>
        </p:nvSpPr>
        <p:spPr>
          <a:xfrm>
            <a:off x="1028700" y="9323187"/>
            <a:ext cx="3486527" cy="0"/>
          </a:xfrm>
          <a:prstGeom prst="line">
            <a:avLst/>
          </a:prstGeom>
          <a:ln cap="flat" w="38100">
            <a:solidFill>
              <a:srgbClr val="FFFFFF"/>
            </a:solidFill>
            <a:prstDash val="solid"/>
            <a:headEnd type="none" len="sm" w="sm"/>
            <a:tailEnd type="none" len="sm" w="sm"/>
          </a:ln>
        </p:spPr>
      </p:sp>
      <p:sp>
        <p:nvSpPr>
          <p:cNvPr name="AutoShape 5" id="5"/>
          <p:cNvSpPr/>
          <p:nvPr/>
        </p:nvSpPr>
        <p:spPr>
          <a:xfrm>
            <a:off x="13772773" y="9239250"/>
            <a:ext cx="3486527" cy="0"/>
          </a:xfrm>
          <a:prstGeom prst="line">
            <a:avLst/>
          </a:prstGeom>
          <a:ln cap="flat" w="38100">
            <a:solidFill>
              <a:srgbClr val="FFFFFF"/>
            </a:solidFill>
            <a:prstDash val="solid"/>
            <a:headEnd type="none" len="sm" w="sm"/>
            <a:tailEnd type="none" len="sm" w="sm"/>
          </a:ln>
        </p:spPr>
      </p:sp>
      <p:sp>
        <p:nvSpPr>
          <p:cNvPr name="AutoShape 6" id="6"/>
          <p:cNvSpPr/>
          <p:nvPr/>
        </p:nvSpPr>
        <p:spPr>
          <a:xfrm>
            <a:off x="13772773" y="1066800"/>
            <a:ext cx="3486527" cy="0"/>
          </a:xfrm>
          <a:prstGeom prst="line">
            <a:avLst/>
          </a:prstGeom>
          <a:ln cap="flat" w="38100">
            <a:solidFill>
              <a:srgbClr val="FFFFFF"/>
            </a:solidFill>
            <a:prstDash val="solid"/>
            <a:headEnd type="none" len="sm" w="sm"/>
            <a:tailEnd type="none" len="sm" w="sm"/>
          </a:ln>
        </p:spPr>
      </p:sp>
      <p:sp>
        <p:nvSpPr>
          <p:cNvPr name="AutoShape 7" id="7"/>
          <p:cNvSpPr/>
          <p:nvPr/>
        </p:nvSpPr>
        <p:spPr>
          <a:xfrm>
            <a:off x="17278350" y="1031675"/>
            <a:ext cx="0" cy="3486527"/>
          </a:xfrm>
          <a:prstGeom prst="line">
            <a:avLst/>
          </a:prstGeom>
          <a:ln cap="flat" w="38100">
            <a:solidFill>
              <a:srgbClr val="FFFFFF"/>
            </a:solidFill>
            <a:prstDash val="solid"/>
            <a:headEnd type="none" len="sm" w="sm"/>
            <a:tailEnd type="none" len="sm" w="sm"/>
          </a:ln>
        </p:spPr>
      </p:sp>
      <p:sp>
        <p:nvSpPr>
          <p:cNvPr name="AutoShape 8" id="8"/>
          <p:cNvSpPr/>
          <p:nvPr/>
        </p:nvSpPr>
        <p:spPr>
          <a:xfrm>
            <a:off x="17297400" y="5752723"/>
            <a:ext cx="0" cy="3486527"/>
          </a:xfrm>
          <a:prstGeom prst="line">
            <a:avLst/>
          </a:prstGeom>
          <a:ln cap="flat" w="38100">
            <a:solidFill>
              <a:srgbClr val="FFFFFF"/>
            </a:solidFill>
            <a:prstDash val="solid"/>
            <a:headEnd type="none" len="sm" w="sm"/>
            <a:tailEnd type="none" len="sm" w="sm"/>
          </a:ln>
        </p:spPr>
      </p:sp>
      <p:sp>
        <p:nvSpPr>
          <p:cNvPr name="AutoShape 9" id="9"/>
          <p:cNvSpPr/>
          <p:nvPr/>
        </p:nvSpPr>
        <p:spPr>
          <a:xfrm>
            <a:off x="1047750" y="5862260"/>
            <a:ext cx="0" cy="3486527"/>
          </a:xfrm>
          <a:prstGeom prst="line">
            <a:avLst/>
          </a:prstGeom>
          <a:ln cap="flat" w="38100">
            <a:solidFill>
              <a:srgbClr val="FFFFFF"/>
            </a:solidFill>
            <a:prstDash val="solid"/>
            <a:headEnd type="none" len="sm" w="sm"/>
            <a:tailEnd type="none" len="sm" w="sm"/>
          </a:ln>
        </p:spPr>
      </p:sp>
      <p:sp>
        <p:nvSpPr>
          <p:cNvPr name="AutoShape 10" id="10"/>
          <p:cNvSpPr/>
          <p:nvPr/>
        </p:nvSpPr>
        <p:spPr>
          <a:xfrm>
            <a:off x="1047750" y="1028700"/>
            <a:ext cx="0" cy="3486527"/>
          </a:xfrm>
          <a:prstGeom prst="line">
            <a:avLst/>
          </a:prstGeom>
          <a:ln cap="flat" w="38100">
            <a:solidFill>
              <a:srgbClr val="FFFFFF"/>
            </a:solidFill>
            <a:prstDash val="solid"/>
            <a:headEnd type="none" len="sm" w="sm"/>
            <a:tailEnd type="none" len="sm" w="sm"/>
          </a:ln>
        </p:spPr>
      </p:sp>
      <p:sp>
        <p:nvSpPr>
          <p:cNvPr name="AutoShape 11" id="11"/>
          <p:cNvSpPr/>
          <p:nvPr/>
        </p:nvSpPr>
        <p:spPr>
          <a:xfrm>
            <a:off x="16823746" y="1899098"/>
            <a:ext cx="0" cy="1503105"/>
          </a:xfrm>
          <a:prstGeom prst="line">
            <a:avLst/>
          </a:prstGeom>
          <a:ln cap="flat" w="38100">
            <a:solidFill>
              <a:srgbClr val="FFFFFF"/>
            </a:solidFill>
            <a:prstDash val="solid"/>
            <a:headEnd type="none" len="sm" w="sm"/>
            <a:tailEnd type="none" len="sm" w="sm"/>
          </a:ln>
        </p:spPr>
      </p:sp>
      <p:sp>
        <p:nvSpPr>
          <p:cNvPr name="AutoShape 12" id="12"/>
          <p:cNvSpPr/>
          <p:nvPr/>
        </p:nvSpPr>
        <p:spPr>
          <a:xfrm>
            <a:off x="16804696" y="7088804"/>
            <a:ext cx="0" cy="1503105"/>
          </a:xfrm>
          <a:prstGeom prst="line">
            <a:avLst/>
          </a:prstGeom>
          <a:ln cap="flat" w="38100">
            <a:solidFill>
              <a:srgbClr val="FFFFFF"/>
            </a:solidFill>
            <a:prstDash val="solid"/>
            <a:headEnd type="none" len="sm" w="sm"/>
            <a:tailEnd type="none" len="sm" w="sm"/>
          </a:ln>
        </p:spPr>
      </p:sp>
      <p:sp>
        <p:nvSpPr>
          <p:cNvPr name="AutoShape 13" id="13"/>
          <p:cNvSpPr/>
          <p:nvPr/>
        </p:nvSpPr>
        <p:spPr>
          <a:xfrm>
            <a:off x="1898068" y="1899098"/>
            <a:ext cx="0" cy="1503105"/>
          </a:xfrm>
          <a:prstGeom prst="line">
            <a:avLst/>
          </a:prstGeom>
          <a:ln cap="flat" w="38100">
            <a:solidFill>
              <a:srgbClr val="FFFFFF"/>
            </a:solidFill>
            <a:prstDash val="solid"/>
            <a:headEnd type="none" len="sm" w="sm"/>
            <a:tailEnd type="none" len="sm" w="sm"/>
          </a:ln>
        </p:spPr>
      </p:sp>
      <p:sp>
        <p:nvSpPr>
          <p:cNvPr name="AutoShape 14" id="14"/>
          <p:cNvSpPr/>
          <p:nvPr/>
        </p:nvSpPr>
        <p:spPr>
          <a:xfrm>
            <a:off x="1917118" y="7088804"/>
            <a:ext cx="0" cy="1503105"/>
          </a:xfrm>
          <a:prstGeom prst="line">
            <a:avLst/>
          </a:prstGeom>
          <a:ln cap="flat" w="38100">
            <a:solidFill>
              <a:srgbClr val="FFFFFF"/>
            </a:solidFill>
            <a:prstDash val="solid"/>
            <a:headEnd type="none" len="sm" w="sm"/>
            <a:tailEnd type="none" len="sm" w="sm"/>
          </a:ln>
        </p:spPr>
      </p:sp>
      <p:sp>
        <p:nvSpPr>
          <p:cNvPr name="AutoShape 15" id="15"/>
          <p:cNvSpPr/>
          <p:nvPr/>
        </p:nvSpPr>
        <p:spPr>
          <a:xfrm>
            <a:off x="15320641" y="8572859"/>
            <a:ext cx="1503105" cy="0"/>
          </a:xfrm>
          <a:prstGeom prst="line">
            <a:avLst/>
          </a:prstGeom>
          <a:ln cap="flat" w="38100">
            <a:solidFill>
              <a:srgbClr val="FFFFFF"/>
            </a:solidFill>
            <a:prstDash val="solid"/>
            <a:headEnd type="none" len="sm" w="sm"/>
            <a:tailEnd type="none" len="sm" w="sm"/>
          </a:ln>
        </p:spPr>
      </p:sp>
      <p:sp>
        <p:nvSpPr>
          <p:cNvPr name="AutoShape 16" id="16"/>
          <p:cNvSpPr/>
          <p:nvPr/>
        </p:nvSpPr>
        <p:spPr>
          <a:xfrm>
            <a:off x="15320641" y="1880048"/>
            <a:ext cx="1503105" cy="0"/>
          </a:xfrm>
          <a:prstGeom prst="line">
            <a:avLst/>
          </a:prstGeom>
          <a:ln cap="flat" w="38100">
            <a:solidFill>
              <a:srgbClr val="FFFFFF"/>
            </a:solidFill>
            <a:prstDash val="solid"/>
            <a:headEnd type="none" len="sm" w="sm"/>
            <a:tailEnd type="none" len="sm" w="sm"/>
          </a:ln>
        </p:spPr>
      </p:sp>
      <p:sp>
        <p:nvSpPr>
          <p:cNvPr name="AutoShape 17" id="17"/>
          <p:cNvSpPr/>
          <p:nvPr/>
        </p:nvSpPr>
        <p:spPr>
          <a:xfrm>
            <a:off x="1898068" y="1860998"/>
            <a:ext cx="1503105" cy="0"/>
          </a:xfrm>
          <a:prstGeom prst="line">
            <a:avLst/>
          </a:prstGeom>
          <a:ln cap="flat" w="38100">
            <a:solidFill>
              <a:srgbClr val="FFFFFF"/>
            </a:solidFill>
            <a:prstDash val="solid"/>
            <a:headEnd type="none" len="sm" w="sm"/>
            <a:tailEnd type="none" len="sm" w="sm"/>
          </a:ln>
        </p:spPr>
      </p:sp>
      <p:sp>
        <p:nvSpPr>
          <p:cNvPr name="AutoShape 18" id="18"/>
          <p:cNvSpPr/>
          <p:nvPr/>
        </p:nvSpPr>
        <p:spPr>
          <a:xfrm>
            <a:off x="1898068" y="8553809"/>
            <a:ext cx="1503105" cy="0"/>
          </a:xfrm>
          <a:prstGeom prst="line">
            <a:avLst/>
          </a:prstGeom>
          <a:ln cap="flat" w="38100">
            <a:solidFill>
              <a:srgbClr val="FFFFFF"/>
            </a:solidFill>
            <a:prstDash val="solid"/>
            <a:headEnd type="none" len="sm" w="sm"/>
            <a:tailEnd type="none" len="sm" w="sm"/>
          </a:ln>
        </p:spPr>
      </p:sp>
      <p:sp>
        <p:nvSpPr>
          <p:cNvPr name="Freeform 19" id="19"/>
          <p:cNvSpPr/>
          <p:nvPr/>
        </p:nvSpPr>
        <p:spPr>
          <a:xfrm flipH="false" flipV="false" rot="0">
            <a:off x="3936751" y="2108281"/>
            <a:ext cx="10848312" cy="6108539"/>
          </a:xfrm>
          <a:custGeom>
            <a:avLst/>
            <a:gdLst/>
            <a:ahLst/>
            <a:cxnLst/>
            <a:rect r="r" b="b" t="t" l="l"/>
            <a:pathLst>
              <a:path h="6108539" w="10848312">
                <a:moveTo>
                  <a:pt x="0" y="0"/>
                </a:moveTo>
                <a:lnTo>
                  <a:pt x="10848312" y="0"/>
                </a:lnTo>
                <a:lnTo>
                  <a:pt x="10848312" y="6108538"/>
                </a:lnTo>
                <a:lnTo>
                  <a:pt x="0" y="6108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4732134" y="4515685"/>
            <a:ext cx="9257545" cy="912613"/>
          </a:xfrm>
          <a:prstGeom prst="rect">
            <a:avLst/>
          </a:prstGeom>
        </p:spPr>
        <p:txBody>
          <a:bodyPr anchor="t" rtlCol="false" tIns="0" lIns="0" bIns="0" rIns="0">
            <a:spAutoFit/>
          </a:bodyPr>
          <a:lstStyle/>
          <a:p>
            <a:pPr algn="ctr">
              <a:lnSpc>
                <a:spcPts val="6421"/>
              </a:lnSpc>
              <a:spcBef>
                <a:spcPct val="0"/>
              </a:spcBef>
            </a:pPr>
            <a:r>
              <a:rPr lang="en-US" b="true" sz="8027">
                <a:solidFill>
                  <a:srgbClr val="FFFFFF"/>
                </a:solidFill>
                <a:latin typeface="HK Modular"/>
                <a:ea typeface="HK Modular"/>
                <a:cs typeface="HK Modular"/>
                <a:sym typeface="HK Modular"/>
              </a:rPr>
              <a:t>IN PYTHON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11570588" y="1028700"/>
            <a:ext cx="5688712" cy="4567416"/>
            <a:chOff x="0" y="0"/>
            <a:chExt cx="7467600" cy="5995670"/>
          </a:xfrm>
        </p:grpSpPr>
        <p:sp>
          <p:nvSpPr>
            <p:cNvPr name="Freeform 5" id="5"/>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6" id="6"/>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7" id="7"/>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8" id="8"/>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66" r="0" b="-66"/>
              </a:stretch>
            </a:blipFill>
          </p:spPr>
        </p:sp>
      </p:grpSp>
      <p:grpSp>
        <p:nvGrpSpPr>
          <p:cNvPr name="Group 9" id="9"/>
          <p:cNvGrpSpPr>
            <a:grpSpLocks noChangeAspect="true"/>
          </p:cNvGrpSpPr>
          <p:nvPr/>
        </p:nvGrpSpPr>
        <p:grpSpPr>
          <a:xfrm rot="0">
            <a:off x="14949974" y="2987091"/>
            <a:ext cx="2309326" cy="4569398"/>
            <a:chOff x="0" y="0"/>
            <a:chExt cx="2620010" cy="5184140"/>
          </a:xfrm>
        </p:grpSpPr>
        <p:sp>
          <p:nvSpPr>
            <p:cNvPr name="Freeform 10" id="1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1" id="1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42624" t="0" r="-142624" b="0"/>
              </a:stretch>
            </a:blipFill>
          </p:spPr>
        </p:sp>
        <p:sp>
          <p:nvSpPr>
            <p:cNvPr name="Freeform 12" id="1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3" id="1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4" id="1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6" id="1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7" id="1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8" id="1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19" id="19"/>
          <p:cNvSpPr txBox="true"/>
          <p:nvPr/>
        </p:nvSpPr>
        <p:spPr>
          <a:xfrm rot="0">
            <a:off x="335876" y="4711363"/>
            <a:ext cx="9924029" cy="1553413"/>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In Python, a nested loop is a loop that is contained within another loop.</a:t>
            </a:r>
          </a:p>
          <a:p>
            <a:pPr algn="l">
              <a:lnSpc>
                <a:spcPts val="4106"/>
              </a:lnSpc>
            </a:pPr>
          </a:p>
        </p:txBody>
      </p:sp>
      <p:sp>
        <p:nvSpPr>
          <p:cNvPr name="Freeform 20" id="20"/>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5"/>
            <a:stretch>
              <a:fillRect l="0" t="0" r="0" b="0"/>
            </a:stretch>
          </a:blipFill>
        </p:spPr>
      </p:sp>
      <p:sp>
        <p:nvSpPr>
          <p:cNvPr name="TextBox 21" id="21"/>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NESTED LOOP</a:t>
            </a:r>
          </a:p>
        </p:txBody>
      </p:sp>
      <p:sp>
        <p:nvSpPr>
          <p:cNvPr name="TextBox 22" id="22"/>
          <p:cNvSpPr txBox="true"/>
          <p:nvPr/>
        </p:nvSpPr>
        <p:spPr>
          <a:xfrm rot="0">
            <a:off x="1468171" y="6312351"/>
            <a:ext cx="9924029" cy="1553413"/>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This indicates that the inner loop is executed within each outer loop iteration.</a:t>
            </a:r>
          </a:p>
          <a:p>
            <a:pPr algn="l">
              <a:lnSpc>
                <a:spcPts val="4106"/>
              </a:lnSpc>
            </a:pPr>
          </a:p>
        </p:txBody>
      </p:sp>
      <p:sp>
        <p:nvSpPr>
          <p:cNvPr name="TextBox 23" id="23"/>
          <p:cNvSpPr txBox="true"/>
          <p:nvPr/>
        </p:nvSpPr>
        <p:spPr>
          <a:xfrm rot="0">
            <a:off x="2512510" y="7704887"/>
            <a:ext cx="9924029" cy="1553413"/>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Nested loops are handy for iterating over a two-dimensional array or processing hierarchical data.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3005931">
            <a:off x="-3540056" y="6704867"/>
            <a:ext cx="7916724" cy="8229600"/>
          </a:xfrm>
          <a:custGeom>
            <a:avLst/>
            <a:gdLst/>
            <a:ahLst/>
            <a:cxnLst/>
            <a:rect r="r" b="b" t="t" l="l"/>
            <a:pathLst>
              <a:path h="8229600" w="7916724">
                <a:moveTo>
                  <a:pt x="0" y="0"/>
                </a:moveTo>
                <a:lnTo>
                  <a:pt x="7916724" y="0"/>
                </a:lnTo>
                <a:lnTo>
                  <a:pt x="7916724"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069373">
            <a:off x="14727497" y="-1304316"/>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14135" y="4697011"/>
            <a:ext cx="10082109" cy="5668482"/>
          </a:xfrm>
          <a:custGeom>
            <a:avLst/>
            <a:gdLst/>
            <a:ahLst/>
            <a:cxnLst/>
            <a:rect r="r" b="b" t="t" l="l"/>
            <a:pathLst>
              <a:path h="5668482" w="10082109">
                <a:moveTo>
                  <a:pt x="0" y="0"/>
                </a:moveTo>
                <a:lnTo>
                  <a:pt x="10082109" y="0"/>
                </a:lnTo>
                <a:lnTo>
                  <a:pt x="10082109" y="5668482"/>
                </a:lnTo>
                <a:lnTo>
                  <a:pt x="0" y="5668482"/>
                </a:lnTo>
                <a:lnTo>
                  <a:pt x="0" y="0"/>
                </a:lnTo>
                <a:close/>
              </a:path>
            </a:pathLst>
          </a:custGeom>
          <a:blipFill>
            <a:blip r:embed="rId5"/>
            <a:stretch>
              <a:fillRect l="0" t="0" r="0" b="0"/>
            </a:stretch>
          </a:blipFill>
        </p:spPr>
      </p:sp>
      <p:sp>
        <p:nvSpPr>
          <p:cNvPr name="TextBox 5" id="5"/>
          <p:cNvSpPr txBox="true"/>
          <p:nvPr/>
        </p:nvSpPr>
        <p:spPr>
          <a:xfrm rot="0">
            <a:off x="2058189" y="1285875"/>
            <a:ext cx="15917307" cy="803275"/>
          </a:xfrm>
          <a:prstGeom prst="rect">
            <a:avLst/>
          </a:prstGeom>
        </p:spPr>
        <p:txBody>
          <a:bodyPr anchor="t" rtlCol="false" tIns="0" lIns="0" bIns="0" rIns="0">
            <a:spAutoFit/>
          </a:bodyPr>
          <a:lstStyle/>
          <a:p>
            <a:pPr algn="l">
              <a:lnSpc>
                <a:spcPts val="5599"/>
              </a:lnSpc>
              <a:spcBef>
                <a:spcPct val="0"/>
              </a:spcBef>
            </a:pPr>
            <a:r>
              <a:rPr lang="en-US" b="true" sz="6999">
                <a:solidFill>
                  <a:srgbClr val="A0E0F4"/>
                </a:solidFill>
                <a:latin typeface="HK Modular"/>
                <a:ea typeface="HK Modular"/>
                <a:cs typeface="HK Modular"/>
                <a:sym typeface="HK Modular"/>
              </a:rPr>
              <a:t>SYNTAX OF NESTED  LOOP</a:t>
            </a:r>
          </a:p>
        </p:txBody>
      </p:sp>
      <p:sp>
        <p:nvSpPr>
          <p:cNvPr name="TextBox 6" id="6"/>
          <p:cNvSpPr txBox="true"/>
          <p:nvPr/>
        </p:nvSpPr>
        <p:spPr>
          <a:xfrm rot="0">
            <a:off x="3066378" y="5345152"/>
            <a:ext cx="2754660" cy="887095"/>
          </a:xfrm>
          <a:prstGeom prst="rect">
            <a:avLst/>
          </a:prstGeom>
        </p:spPr>
        <p:txBody>
          <a:bodyPr anchor="t" rtlCol="false" tIns="0" lIns="0" bIns="0" rIns="0">
            <a:spAutoFit/>
          </a:bodyPr>
          <a:lstStyle/>
          <a:p>
            <a:pPr algn="ctr">
              <a:lnSpc>
                <a:spcPts val="7279"/>
              </a:lnSpc>
            </a:pPr>
            <a:r>
              <a:rPr lang="en-US" sz="5199" b="true">
                <a:solidFill>
                  <a:srgbClr val="A0E0F4"/>
                </a:solidFill>
                <a:latin typeface="Canva Sans Bold"/>
                <a:ea typeface="Canva Sans Bold"/>
                <a:cs typeface="Canva Sans Bold"/>
                <a:sym typeface="Canva Sans Bold"/>
              </a:rPr>
              <a:t>Example</a:t>
            </a:r>
          </a:p>
        </p:txBody>
      </p:sp>
      <p:sp>
        <p:nvSpPr>
          <p:cNvPr name="TextBox 7" id="7"/>
          <p:cNvSpPr txBox="true"/>
          <p:nvPr/>
        </p:nvSpPr>
        <p:spPr>
          <a:xfrm rot="0">
            <a:off x="2435417" y="3142738"/>
            <a:ext cx="6364932" cy="1554273"/>
          </a:xfrm>
          <a:prstGeom prst="rect">
            <a:avLst/>
          </a:prstGeom>
        </p:spPr>
        <p:txBody>
          <a:bodyPr anchor="t" rtlCol="false" tIns="0" lIns="0" bIns="0" rIns="0">
            <a:spAutoFit/>
          </a:bodyPr>
          <a:lstStyle/>
          <a:p>
            <a:pPr algn="ctr">
              <a:lnSpc>
                <a:spcPts val="4106"/>
              </a:lnSpc>
              <a:spcBef>
                <a:spcPct val="0"/>
              </a:spcBef>
            </a:pPr>
            <a:r>
              <a:rPr lang="en-US" sz="2933">
                <a:solidFill>
                  <a:srgbClr val="A0E0F4"/>
                </a:solidFill>
                <a:latin typeface="Poppins"/>
                <a:ea typeface="Poppins"/>
                <a:cs typeface="Poppins"/>
                <a:sym typeface="Poppins"/>
              </a:rPr>
              <a:t>for iterating_var in sequence:</a:t>
            </a:r>
          </a:p>
          <a:p>
            <a:pPr algn="ctr">
              <a:lnSpc>
                <a:spcPts val="4106"/>
              </a:lnSpc>
              <a:spcBef>
                <a:spcPct val="0"/>
              </a:spcBef>
            </a:pPr>
            <a:r>
              <a:rPr lang="en-US" sz="2933">
                <a:solidFill>
                  <a:srgbClr val="A0E0F4"/>
                </a:solidFill>
                <a:latin typeface="Poppins"/>
                <a:ea typeface="Poppins"/>
                <a:cs typeface="Poppins"/>
                <a:sym typeface="Poppins"/>
              </a:rPr>
              <a:t>      for iterating_var in sequence:</a:t>
            </a:r>
          </a:p>
          <a:p>
            <a:pPr algn="ctr">
              <a:lnSpc>
                <a:spcPts val="4106"/>
              </a:lnSpc>
              <a:spcBef>
                <a:spcPct val="0"/>
              </a:spcBef>
            </a:pPr>
            <a:r>
              <a:rPr lang="en-US" sz="2933">
                <a:solidFill>
                  <a:srgbClr val="A0E0F4"/>
                </a:solidFill>
                <a:latin typeface="Poppins"/>
                <a:ea typeface="Poppins"/>
                <a:cs typeface="Poppins"/>
                <a:sym typeface="Poppins"/>
              </a:rPr>
              <a:t>   statements(s)</a:t>
            </a:r>
          </a:p>
        </p:txBody>
      </p:sp>
      <p:sp>
        <p:nvSpPr>
          <p:cNvPr name="TextBox 8" id="8"/>
          <p:cNvSpPr txBox="true"/>
          <p:nvPr/>
        </p:nvSpPr>
        <p:spPr>
          <a:xfrm rot="0">
            <a:off x="9144000" y="3074877"/>
            <a:ext cx="5286207" cy="1554273"/>
          </a:xfrm>
          <a:prstGeom prst="rect">
            <a:avLst/>
          </a:prstGeom>
        </p:spPr>
        <p:txBody>
          <a:bodyPr anchor="t" rtlCol="false" tIns="0" lIns="0" bIns="0" rIns="0">
            <a:spAutoFit/>
          </a:bodyPr>
          <a:lstStyle/>
          <a:p>
            <a:pPr algn="ctr">
              <a:lnSpc>
                <a:spcPts val="4106"/>
              </a:lnSpc>
              <a:spcBef>
                <a:spcPct val="0"/>
              </a:spcBef>
            </a:pPr>
            <a:r>
              <a:rPr lang="en-US" sz="2933">
                <a:solidFill>
                  <a:srgbClr val="A0E0F4"/>
                </a:solidFill>
                <a:latin typeface="Poppins"/>
                <a:ea typeface="Poppins"/>
                <a:cs typeface="Poppins"/>
                <a:sym typeface="Poppins"/>
              </a:rPr>
              <a:t>while expression:</a:t>
            </a:r>
          </a:p>
          <a:p>
            <a:pPr algn="ctr">
              <a:lnSpc>
                <a:spcPts val="4106"/>
              </a:lnSpc>
              <a:spcBef>
                <a:spcPct val="0"/>
              </a:spcBef>
            </a:pPr>
            <a:r>
              <a:rPr lang="en-US" sz="2933">
                <a:solidFill>
                  <a:srgbClr val="A0E0F4"/>
                </a:solidFill>
                <a:latin typeface="Poppins"/>
                <a:ea typeface="Poppins"/>
                <a:cs typeface="Poppins"/>
                <a:sym typeface="Poppins"/>
              </a:rPr>
              <a:t>          while expression:</a:t>
            </a:r>
          </a:p>
          <a:p>
            <a:pPr algn="ctr">
              <a:lnSpc>
                <a:spcPts val="4106"/>
              </a:lnSpc>
              <a:spcBef>
                <a:spcPct val="0"/>
              </a:spcBef>
            </a:pPr>
            <a:r>
              <a:rPr lang="en-US" sz="2933">
                <a:solidFill>
                  <a:srgbClr val="A0E0F4"/>
                </a:solidFill>
                <a:latin typeface="Poppins"/>
                <a:ea typeface="Poppins"/>
                <a:cs typeface="Poppins"/>
                <a:sym typeface="Poppins"/>
              </a:rPr>
              <a:t>            statement(s)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985058" y="783075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0593" y="3955886"/>
            <a:ext cx="5853097" cy="1448792"/>
            <a:chOff x="0" y="0"/>
            <a:chExt cx="1541556" cy="381575"/>
          </a:xfrm>
        </p:grpSpPr>
        <p:sp>
          <p:nvSpPr>
            <p:cNvPr name="Freeform 4" id="4"/>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5" id="5"/>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681033" y="3986085"/>
            <a:ext cx="5853097" cy="1354663"/>
            <a:chOff x="0" y="0"/>
            <a:chExt cx="1541556" cy="356784"/>
          </a:xfrm>
        </p:grpSpPr>
        <p:sp>
          <p:nvSpPr>
            <p:cNvPr name="Freeform 7" id="7"/>
            <p:cNvSpPr/>
            <p:nvPr/>
          </p:nvSpPr>
          <p:spPr>
            <a:xfrm flipH="false" flipV="false" rot="0">
              <a:off x="0" y="0"/>
              <a:ext cx="1541556" cy="356784"/>
            </a:xfrm>
            <a:custGeom>
              <a:avLst/>
              <a:gdLst/>
              <a:ahLst/>
              <a:cxnLst/>
              <a:rect r="r" b="b" t="t" l="l"/>
              <a:pathLst>
                <a:path h="356784" w="1541556">
                  <a:moveTo>
                    <a:pt x="67458" y="0"/>
                  </a:moveTo>
                  <a:lnTo>
                    <a:pt x="1474098" y="0"/>
                  </a:lnTo>
                  <a:cubicBezTo>
                    <a:pt x="1511354" y="0"/>
                    <a:pt x="1541556" y="30202"/>
                    <a:pt x="1541556" y="67458"/>
                  </a:cubicBezTo>
                  <a:lnTo>
                    <a:pt x="1541556" y="289326"/>
                  </a:lnTo>
                  <a:cubicBezTo>
                    <a:pt x="1541556" y="307217"/>
                    <a:pt x="1534449" y="324375"/>
                    <a:pt x="1521798" y="337026"/>
                  </a:cubicBezTo>
                  <a:cubicBezTo>
                    <a:pt x="1509148" y="349677"/>
                    <a:pt x="1491989" y="356784"/>
                    <a:pt x="1474098" y="356784"/>
                  </a:cubicBezTo>
                  <a:lnTo>
                    <a:pt x="67458" y="356784"/>
                  </a:lnTo>
                  <a:cubicBezTo>
                    <a:pt x="49567" y="356784"/>
                    <a:pt x="32409" y="349677"/>
                    <a:pt x="19758" y="337026"/>
                  </a:cubicBezTo>
                  <a:cubicBezTo>
                    <a:pt x="7107" y="324375"/>
                    <a:pt x="0" y="307217"/>
                    <a:pt x="0" y="289326"/>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8" id="8"/>
            <p:cNvSpPr txBox="true"/>
            <p:nvPr/>
          </p:nvSpPr>
          <p:spPr>
            <a:xfrm>
              <a:off x="0" y="-57150"/>
              <a:ext cx="1541556" cy="4139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048790" y="6381959"/>
            <a:ext cx="5853097" cy="1448792"/>
            <a:chOff x="0" y="0"/>
            <a:chExt cx="1541556" cy="381575"/>
          </a:xfrm>
        </p:grpSpPr>
        <p:sp>
          <p:nvSpPr>
            <p:cNvPr name="Freeform 10" id="10"/>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11" id="11"/>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784565" y="4382467"/>
            <a:ext cx="5265154"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Break</a:t>
            </a:r>
          </a:p>
        </p:txBody>
      </p:sp>
      <p:sp>
        <p:nvSpPr>
          <p:cNvPr name="Freeform 13" id="13"/>
          <p:cNvSpPr/>
          <p:nvPr/>
        </p:nvSpPr>
        <p:spPr>
          <a:xfrm flipH="false" flipV="false" rot="3005931">
            <a:off x="-2912645" y="-1196797"/>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14" id="14"/>
          <p:cNvSpPr txBox="true"/>
          <p:nvPr/>
        </p:nvSpPr>
        <p:spPr>
          <a:xfrm rot="0">
            <a:off x="2298908" y="1278730"/>
            <a:ext cx="13235222" cy="932558"/>
          </a:xfrm>
          <a:prstGeom prst="rect">
            <a:avLst/>
          </a:prstGeom>
        </p:spPr>
        <p:txBody>
          <a:bodyPr anchor="t" rtlCol="false" tIns="0" lIns="0" bIns="0" rIns="0">
            <a:spAutoFit/>
          </a:bodyPr>
          <a:lstStyle/>
          <a:p>
            <a:pPr algn="ctr">
              <a:lnSpc>
                <a:spcPts val="7038"/>
              </a:lnSpc>
            </a:pPr>
            <a:r>
              <a:rPr lang="en-US" b="true" sz="7109">
                <a:solidFill>
                  <a:srgbClr val="000000"/>
                </a:solidFill>
                <a:latin typeface="HK Modular"/>
                <a:ea typeface="HK Modular"/>
                <a:cs typeface="HK Modular"/>
                <a:sym typeface="HK Modular"/>
              </a:rPr>
              <a:t>LOOP CONTROL </a:t>
            </a:r>
          </a:p>
        </p:txBody>
      </p:sp>
      <p:sp>
        <p:nvSpPr>
          <p:cNvPr name="TextBox 15" id="15"/>
          <p:cNvSpPr txBox="true"/>
          <p:nvPr/>
        </p:nvSpPr>
        <p:spPr>
          <a:xfrm rot="0">
            <a:off x="10445117" y="4365601"/>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continue</a:t>
            </a:r>
          </a:p>
        </p:txBody>
      </p:sp>
      <p:sp>
        <p:nvSpPr>
          <p:cNvPr name="TextBox 16" id="16"/>
          <p:cNvSpPr txBox="true"/>
          <p:nvPr/>
        </p:nvSpPr>
        <p:spPr>
          <a:xfrm rot="0">
            <a:off x="6222214" y="6808541"/>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pass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35876" y="4711363"/>
            <a:ext cx="9924029" cy="206747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The break statement is used to quickly stop the loop regardless of whether the loop condition is still true. This signifies that the loop will be terminated and the next statement outside of the loop will be executed.</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0680657" y="812854"/>
            <a:ext cx="9672640" cy="4330646"/>
          </a:xfrm>
          <a:custGeom>
            <a:avLst/>
            <a:gdLst/>
            <a:ahLst/>
            <a:cxnLst/>
            <a:rect r="r" b="b" t="t" l="l"/>
            <a:pathLst>
              <a:path h="4330646" w="9672640">
                <a:moveTo>
                  <a:pt x="0" y="0"/>
                </a:moveTo>
                <a:lnTo>
                  <a:pt x="9672640" y="0"/>
                </a:lnTo>
                <a:lnTo>
                  <a:pt x="9672640" y="4330646"/>
                </a:lnTo>
                <a:lnTo>
                  <a:pt x="0" y="4330646"/>
                </a:lnTo>
                <a:lnTo>
                  <a:pt x="0" y="0"/>
                </a:lnTo>
                <a:close/>
              </a:path>
            </a:pathLst>
          </a:custGeom>
          <a:blipFill>
            <a:blip r:embed="rId5"/>
            <a:stretch>
              <a:fillRect l="0" t="0" r="0" b="0"/>
            </a:stretch>
          </a:blipFill>
        </p:spPr>
      </p:sp>
      <p:sp>
        <p:nvSpPr>
          <p:cNvPr name="Freeform 7" id="7"/>
          <p:cNvSpPr/>
          <p:nvPr/>
        </p:nvSpPr>
        <p:spPr>
          <a:xfrm flipH="false" flipV="false" rot="0">
            <a:off x="11561136" y="5299874"/>
            <a:ext cx="3734436" cy="4987126"/>
          </a:xfrm>
          <a:custGeom>
            <a:avLst/>
            <a:gdLst/>
            <a:ahLst/>
            <a:cxnLst/>
            <a:rect r="r" b="b" t="t" l="l"/>
            <a:pathLst>
              <a:path h="4987126" w="3734436">
                <a:moveTo>
                  <a:pt x="0" y="0"/>
                </a:moveTo>
                <a:lnTo>
                  <a:pt x="3734436" y="0"/>
                </a:lnTo>
                <a:lnTo>
                  <a:pt x="3734436" y="4987126"/>
                </a:lnTo>
                <a:lnTo>
                  <a:pt x="0" y="4987126"/>
                </a:lnTo>
                <a:lnTo>
                  <a:pt x="0" y="0"/>
                </a:lnTo>
                <a:close/>
              </a:path>
            </a:pathLst>
          </a:custGeom>
          <a:blipFill>
            <a:blip r:embed="rId6"/>
            <a:stretch>
              <a:fillRect l="0" t="0" r="0" b="0"/>
            </a:stretch>
          </a:blipFill>
        </p:spPr>
      </p:sp>
      <p:sp>
        <p:nvSpPr>
          <p:cNvPr name="TextBox 8" id="8"/>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BREAK</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35876" y="4711363"/>
            <a:ext cx="9924029" cy="258154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The continue statement is used to skip the current loop iteration and go to the next iteration. This implies that the code from the current iteration will not be performed, and the loop will continue to iterate until the loop condition is satisfied.</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9742779" y="0"/>
            <a:ext cx="9245556" cy="4948326"/>
          </a:xfrm>
          <a:custGeom>
            <a:avLst/>
            <a:gdLst/>
            <a:ahLst/>
            <a:cxnLst/>
            <a:rect r="r" b="b" t="t" l="l"/>
            <a:pathLst>
              <a:path h="4948326" w="9245556">
                <a:moveTo>
                  <a:pt x="0" y="0"/>
                </a:moveTo>
                <a:lnTo>
                  <a:pt x="9245556" y="0"/>
                </a:lnTo>
                <a:lnTo>
                  <a:pt x="9245556" y="4948326"/>
                </a:lnTo>
                <a:lnTo>
                  <a:pt x="0" y="4948326"/>
                </a:lnTo>
                <a:lnTo>
                  <a:pt x="0" y="0"/>
                </a:lnTo>
                <a:close/>
              </a:path>
            </a:pathLst>
          </a:custGeom>
          <a:blipFill>
            <a:blip r:embed="rId5"/>
            <a:stretch>
              <a:fillRect l="0" t="0" r="0" b="0"/>
            </a:stretch>
          </a:blipFill>
        </p:spPr>
      </p:sp>
      <p:sp>
        <p:nvSpPr>
          <p:cNvPr name="Freeform 7" id="7"/>
          <p:cNvSpPr/>
          <p:nvPr/>
        </p:nvSpPr>
        <p:spPr>
          <a:xfrm flipH="false" flipV="false" rot="0">
            <a:off x="11028688" y="5143500"/>
            <a:ext cx="3336869" cy="4913342"/>
          </a:xfrm>
          <a:custGeom>
            <a:avLst/>
            <a:gdLst/>
            <a:ahLst/>
            <a:cxnLst/>
            <a:rect r="r" b="b" t="t" l="l"/>
            <a:pathLst>
              <a:path h="4913342" w="3336869">
                <a:moveTo>
                  <a:pt x="0" y="0"/>
                </a:moveTo>
                <a:lnTo>
                  <a:pt x="3336869" y="0"/>
                </a:lnTo>
                <a:lnTo>
                  <a:pt x="3336869" y="4913342"/>
                </a:lnTo>
                <a:lnTo>
                  <a:pt x="0" y="4913342"/>
                </a:lnTo>
                <a:lnTo>
                  <a:pt x="0" y="0"/>
                </a:lnTo>
                <a:close/>
              </a:path>
            </a:pathLst>
          </a:custGeom>
          <a:blipFill>
            <a:blip r:embed="rId6"/>
            <a:stretch>
              <a:fillRect l="0" t="0" r="0" b="0"/>
            </a:stretch>
          </a:blipFill>
        </p:spPr>
      </p:sp>
      <p:sp>
        <p:nvSpPr>
          <p:cNvPr name="TextBox 8" id="8"/>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CONTINUE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35876" y="4711363"/>
            <a:ext cx="9924029" cy="1553413"/>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The pass statement is a null statement that has no effect. It can be utilized as a placeholder in control statements or empty loops.</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11028688" y="5143500"/>
            <a:ext cx="3336869" cy="4913342"/>
          </a:xfrm>
          <a:custGeom>
            <a:avLst/>
            <a:gdLst/>
            <a:ahLst/>
            <a:cxnLst/>
            <a:rect r="r" b="b" t="t" l="l"/>
            <a:pathLst>
              <a:path h="4913342" w="3336869">
                <a:moveTo>
                  <a:pt x="0" y="0"/>
                </a:moveTo>
                <a:lnTo>
                  <a:pt x="3336869" y="0"/>
                </a:lnTo>
                <a:lnTo>
                  <a:pt x="3336869" y="4913342"/>
                </a:lnTo>
                <a:lnTo>
                  <a:pt x="0" y="4913342"/>
                </a:lnTo>
                <a:lnTo>
                  <a:pt x="0" y="0"/>
                </a:lnTo>
                <a:close/>
              </a:path>
            </a:pathLst>
          </a:custGeom>
          <a:blipFill>
            <a:blip r:embed="rId5"/>
            <a:stretch>
              <a:fillRect l="0" t="0" r="0" b="0"/>
            </a:stretch>
          </a:blipFill>
        </p:spPr>
      </p:sp>
      <p:sp>
        <p:nvSpPr>
          <p:cNvPr name="Freeform 7" id="7"/>
          <p:cNvSpPr/>
          <p:nvPr/>
        </p:nvSpPr>
        <p:spPr>
          <a:xfrm flipH="false" flipV="false" rot="0">
            <a:off x="9913736" y="549479"/>
            <a:ext cx="8903641" cy="4247609"/>
          </a:xfrm>
          <a:custGeom>
            <a:avLst/>
            <a:gdLst/>
            <a:ahLst/>
            <a:cxnLst/>
            <a:rect r="r" b="b" t="t" l="l"/>
            <a:pathLst>
              <a:path h="4247609" w="8903641">
                <a:moveTo>
                  <a:pt x="0" y="0"/>
                </a:moveTo>
                <a:lnTo>
                  <a:pt x="8903641" y="0"/>
                </a:lnTo>
                <a:lnTo>
                  <a:pt x="8903641" y="4247609"/>
                </a:lnTo>
                <a:lnTo>
                  <a:pt x="0" y="4247609"/>
                </a:lnTo>
                <a:lnTo>
                  <a:pt x="0" y="0"/>
                </a:lnTo>
                <a:close/>
              </a:path>
            </a:pathLst>
          </a:custGeom>
          <a:blipFill>
            <a:blip r:embed="rId6"/>
            <a:stretch>
              <a:fillRect l="0" t="0" r="0" b="0"/>
            </a:stretch>
          </a:blipFill>
        </p:spPr>
      </p:sp>
      <p:sp>
        <p:nvSpPr>
          <p:cNvPr name="TextBox 8" id="8"/>
          <p:cNvSpPr txBox="true"/>
          <p:nvPr/>
        </p:nvSpPr>
        <p:spPr>
          <a:xfrm rot="0">
            <a:off x="1028700" y="1123950"/>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PASS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58679" y="5752723"/>
            <a:ext cx="8992417" cy="9347806"/>
          </a:xfrm>
          <a:custGeom>
            <a:avLst/>
            <a:gdLst/>
            <a:ahLst/>
            <a:cxnLst/>
            <a:rect r="r" b="b" t="t" l="l"/>
            <a:pathLst>
              <a:path h="9347806" w="8992417">
                <a:moveTo>
                  <a:pt x="0" y="0"/>
                </a:moveTo>
                <a:lnTo>
                  <a:pt x="8992416" y="0"/>
                </a:lnTo>
                <a:lnTo>
                  <a:pt x="8992416" y="9347805"/>
                </a:lnTo>
                <a:lnTo>
                  <a:pt x="0" y="9347805"/>
                </a:lnTo>
                <a:lnTo>
                  <a:pt x="0" y="0"/>
                </a:lnTo>
                <a:close/>
              </a:path>
            </a:pathLst>
          </a:custGeom>
          <a:blipFill>
            <a:blip r:embed="rId2"/>
            <a:stretch>
              <a:fillRect l="0" t="0" r="0" b="0"/>
            </a:stretch>
          </a:blipFill>
        </p:spPr>
      </p:sp>
      <p:sp>
        <p:nvSpPr>
          <p:cNvPr name="AutoShape 3" id="3"/>
          <p:cNvSpPr/>
          <p:nvPr/>
        </p:nvSpPr>
        <p:spPr>
          <a:xfrm>
            <a:off x="1028700" y="1085850"/>
            <a:ext cx="3486527" cy="0"/>
          </a:xfrm>
          <a:prstGeom prst="line">
            <a:avLst/>
          </a:prstGeom>
          <a:ln cap="flat" w="38100">
            <a:solidFill>
              <a:srgbClr val="FFFFFF"/>
            </a:solidFill>
            <a:prstDash val="solid"/>
            <a:headEnd type="none" len="sm" w="sm"/>
            <a:tailEnd type="none" len="sm" w="sm"/>
          </a:ln>
        </p:spPr>
      </p:sp>
      <p:sp>
        <p:nvSpPr>
          <p:cNvPr name="AutoShape 4" id="4"/>
          <p:cNvSpPr/>
          <p:nvPr/>
        </p:nvSpPr>
        <p:spPr>
          <a:xfrm>
            <a:off x="1028700" y="9323187"/>
            <a:ext cx="3486527" cy="0"/>
          </a:xfrm>
          <a:prstGeom prst="line">
            <a:avLst/>
          </a:prstGeom>
          <a:ln cap="flat" w="38100">
            <a:solidFill>
              <a:srgbClr val="FFFFFF"/>
            </a:solidFill>
            <a:prstDash val="solid"/>
            <a:headEnd type="none" len="sm" w="sm"/>
            <a:tailEnd type="none" len="sm" w="sm"/>
          </a:ln>
        </p:spPr>
      </p:sp>
      <p:sp>
        <p:nvSpPr>
          <p:cNvPr name="AutoShape 5" id="5"/>
          <p:cNvSpPr/>
          <p:nvPr/>
        </p:nvSpPr>
        <p:spPr>
          <a:xfrm>
            <a:off x="13772773" y="9239250"/>
            <a:ext cx="3486527" cy="0"/>
          </a:xfrm>
          <a:prstGeom prst="line">
            <a:avLst/>
          </a:prstGeom>
          <a:ln cap="flat" w="38100">
            <a:solidFill>
              <a:srgbClr val="FFFFFF"/>
            </a:solidFill>
            <a:prstDash val="solid"/>
            <a:headEnd type="none" len="sm" w="sm"/>
            <a:tailEnd type="none" len="sm" w="sm"/>
          </a:ln>
        </p:spPr>
      </p:sp>
      <p:sp>
        <p:nvSpPr>
          <p:cNvPr name="AutoShape 6" id="6"/>
          <p:cNvSpPr/>
          <p:nvPr/>
        </p:nvSpPr>
        <p:spPr>
          <a:xfrm>
            <a:off x="13772773" y="1066800"/>
            <a:ext cx="3486527" cy="0"/>
          </a:xfrm>
          <a:prstGeom prst="line">
            <a:avLst/>
          </a:prstGeom>
          <a:ln cap="flat" w="38100">
            <a:solidFill>
              <a:srgbClr val="FFFFFF"/>
            </a:solidFill>
            <a:prstDash val="solid"/>
            <a:headEnd type="none" len="sm" w="sm"/>
            <a:tailEnd type="none" len="sm" w="sm"/>
          </a:ln>
        </p:spPr>
      </p:sp>
      <p:sp>
        <p:nvSpPr>
          <p:cNvPr name="AutoShape 7" id="7"/>
          <p:cNvSpPr/>
          <p:nvPr/>
        </p:nvSpPr>
        <p:spPr>
          <a:xfrm>
            <a:off x="17278350" y="1031675"/>
            <a:ext cx="0" cy="3486527"/>
          </a:xfrm>
          <a:prstGeom prst="line">
            <a:avLst/>
          </a:prstGeom>
          <a:ln cap="flat" w="38100">
            <a:solidFill>
              <a:srgbClr val="FFFFFF"/>
            </a:solidFill>
            <a:prstDash val="solid"/>
            <a:headEnd type="none" len="sm" w="sm"/>
            <a:tailEnd type="none" len="sm" w="sm"/>
          </a:ln>
        </p:spPr>
      </p:sp>
      <p:sp>
        <p:nvSpPr>
          <p:cNvPr name="AutoShape 8" id="8"/>
          <p:cNvSpPr/>
          <p:nvPr/>
        </p:nvSpPr>
        <p:spPr>
          <a:xfrm>
            <a:off x="17297400" y="5752723"/>
            <a:ext cx="0" cy="3486527"/>
          </a:xfrm>
          <a:prstGeom prst="line">
            <a:avLst/>
          </a:prstGeom>
          <a:ln cap="flat" w="38100">
            <a:solidFill>
              <a:srgbClr val="FFFFFF"/>
            </a:solidFill>
            <a:prstDash val="solid"/>
            <a:headEnd type="none" len="sm" w="sm"/>
            <a:tailEnd type="none" len="sm" w="sm"/>
          </a:ln>
        </p:spPr>
      </p:sp>
      <p:sp>
        <p:nvSpPr>
          <p:cNvPr name="AutoShape 9" id="9"/>
          <p:cNvSpPr/>
          <p:nvPr/>
        </p:nvSpPr>
        <p:spPr>
          <a:xfrm>
            <a:off x="1047750" y="5862260"/>
            <a:ext cx="0" cy="3486527"/>
          </a:xfrm>
          <a:prstGeom prst="line">
            <a:avLst/>
          </a:prstGeom>
          <a:ln cap="flat" w="38100">
            <a:solidFill>
              <a:srgbClr val="FFFFFF"/>
            </a:solidFill>
            <a:prstDash val="solid"/>
            <a:headEnd type="none" len="sm" w="sm"/>
            <a:tailEnd type="none" len="sm" w="sm"/>
          </a:ln>
        </p:spPr>
      </p:sp>
      <p:sp>
        <p:nvSpPr>
          <p:cNvPr name="AutoShape 10" id="10"/>
          <p:cNvSpPr/>
          <p:nvPr/>
        </p:nvSpPr>
        <p:spPr>
          <a:xfrm>
            <a:off x="1047750" y="1028700"/>
            <a:ext cx="0" cy="3486527"/>
          </a:xfrm>
          <a:prstGeom prst="line">
            <a:avLst/>
          </a:prstGeom>
          <a:ln cap="flat" w="38100">
            <a:solidFill>
              <a:srgbClr val="FFFFFF"/>
            </a:solidFill>
            <a:prstDash val="solid"/>
            <a:headEnd type="none" len="sm" w="sm"/>
            <a:tailEnd type="none" len="sm" w="sm"/>
          </a:ln>
        </p:spPr>
      </p:sp>
      <p:sp>
        <p:nvSpPr>
          <p:cNvPr name="AutoShape 11" id="11"/>
          <p:cNvSpPr/>
          <p:nvPr/>
        </p:nvSpPr>
        <p:spPr>
          <a:xfrm>
            <a:off x="16823746" y="1899098"/>
            <a:ext cx="0" cy="1503105"/>
          </a:xfrm>
          <a:prstGeom prst="line">
            <a:avLst/>
          </a:prstGeom>
          <a:ln cap="flat" w="38100">
            <a:solidFill>
              <a:srgbClr val="FFFFFF"/>
            </a:solidFill>
            <a:prstDash val="solid"/>
            <a:headEnd type="none" len="sm" w="sm"/>
            <a:tailEnd type="none" len="sm" w="sm"/>
          </a:ln>
        </p:spPr>
      </p:sp>
      <p:sp>
        <p:nvSpPr>
          <p:cNvPr name="AutoShape 12" id="12"/>
          <p:cNvSpPr/>
          <p:nvPr/>
        </p:nvSpPr>
        <p:spPr>
          <a:xfrm>
            <a:off x="16804696" y="7088804"/>
            <a:ext cx="0" cy="1503105"/>
          </a:xfrm>
          <a:prstGeom prst="line">
            <a:avLst/>
          </a:prstGeom>
          <a:ln cap="flat" w="38100">
            <a:solidFill>
              <a:srgbClr val="FFFFFF"/>
            </a:solidFill>
            <a:prstDash val="solid"/>
            <a:headEnd type="none" len="sm" w="sm"/>
            <a:tailEnd type="none" len="sm" w="sm"/>
          </a:ln>
        </p:spPr>
      </p:sp>
      <p:sp>
        <p:nvSpPr>
          <p:cNvPr name="AutoShape 13" id="13"/>
          <p:cNvSpPr/>
          <p:nvPr/>
        </p:nvSpPr>
        <p:spPr>
          <a:xfrm>
            <a:off x="1898068" y="1899098"/>
            <a:ext cx="0" cy="1503105"/>
          </a:xfrm>
          <a:prstGeom prst="line">
            <a:avLst/>
          </a:prstGeom>
          <a:ln cap="flat" w="38100">
            <a:solidFill>
              <a:srgbClr val="FFFFFF"/>
            </a:solidFill>
            <a:prstDash val="solid"/>
            <a:headEnd type="none" len="sm" w="sm"/>
            <a:tailEnd type="none" len="sm" w="sm"/>
          </a:ln>
        </p:spPr>
      </p:sp>
      <p:sp>
        <p:nvSpPr>
          <p:cNvPr name="AutoShape 14" id="14"/>
          <p:cNvSpPr/>
          <p:nvPr/>
        </p:nvSpPr>
        <p:spPr>
          <a:xfrm>
            <a:off x="1917118" y="7088804"/>
            <a:ext cx="0" cy="1503105"/>
          </a:xfrm>
          <a:prstGeom prst="line">
            <a:avLst/>
          </a:prstGeom>
          <a:ln cap="flat" w="38100">
            <a:solidFill>
              <a:srgbClr val="FFFFFF"/>
            </a:solidFill>
            <a:prstDash val="solid"/>
            <a:headEnd type="none" len="sm" w="sm"/>
            <a:tailEnd type="none" len="sm" w="sm"/>
          </a:ln>
        </p:spPr>
      </p:sp>
      <p:sp>
        <p:nvSpPr>
          <p:cNvPr name="AutoShape 15" id="15"/>
          <p:cNvSpPr/>
          <p:nvPr/>
        </p:nvSpPr>
        <p:spPr>
          <a:xfrm>
            <a:off x="15320641" y="8572859"/>
            <a:ext cx="1503105" cy="0"/>
          </a:xfrm>
          <a:prstGeom prst="line">
            <a:avLst/>
          </a:prstGeom>
          <a:ln cap="flat" w="38100">
            <a:solidFill>
              <a:srgbClr val="FFFFFF"/>
            </a:solidFill>
            <a:prstDash val="solid"/>
            <a:headEnd type="none" len="sm" w="sm"/>
            <a:tailEnd type="none" len="sm" w="sm"/>
          </a:ln>
        </p:spPr>
      </p:sp>
      <p:sp>
        <p:nvSpPr>
          <p:cNvPr name="AutoShape 16" id="16"/>
          <p:cNvSpPr/>
          <p:nvPr/>
        </p:nvSpPr>
        <p:spPr>
          <a:xfrm>
            <a:off x="15320641" y="1880048"/>
            <a:ext cx="1503105" cy="0"/>
          </a:xfrm>
          <a:prstGeom prst="line">
            <a:avLst/>
          </a:prstGeom>
          <a:ln cap="flat" w="38100">
            <a:solidFill>
              <a:srgbClr val="FFFFFF"/>
            </a:solidFill>
            <a:prstDash val="solid"/>
            <a:headEnd type="none" len="sm" w="sm"/>
            <a:tailEnd type="none" len="sm" w="sm"/>
          </a:ln>
        </p:spPr>
      </p:sp>
      <p:sp>
        <p:nvSpPr>
          <p:cNvPr name="AutoShape 17" id="17"/>
          <p:cNvSpPr/>
          <p:nvPr/>
        </p:nvSpPr>
        <p:spPr>
          <a:xfrm>
            <a:off x="1898068" y="1860998"/>
            <a:ext cx="1503105" cy="0"/>
          </a:xfrm>
          <a:prstGeom prst="line">
            <a:avLst/>
          </a:prstGeom>
          <a:ln cap="flat" w="38100">
            <a:solidFill>
              <a:srgbClr val="FFFFFF"/>
            </a:solidFill>
            <a:prstDash val="solid"/>
            <a:headEnd type="none" len="sm" w="sm"/>
            <a:tailEnd type="none" len="sm" w="sm"/>
          </a:ln>
        </p:spPr>
      </p:sp>
      <p:sp>
        <p:nvSpPr>
          <p:cNvPr name="AutoShape 18" id="18"/>
          <p:cNvSpPr/>
          <p:nvPr/>
        </p:nvSpPr>
        <p:spPr>
          <a:xfrm>
            <a:off x="1898068" y="8553809"/>
            <a:ext cx="1503105" cy="0"/>
          </a:xfrm>
          <a:prstGeom prst="line">
            <a:avLst/>
          </a:prstGeom>
          <a:ln cap="flat" w="38100">
            <a:solidFill>
              <a:srgbClr val="FFFFFF"/>
            </a:solidFill>
            <a:prstDash val="solid"/>
            <a:headEnd type="none" len="sm" w="sm"/>
            <a:tailEnd type="none" len="sm" w="sm"/>
          </a:ln>
        </p:spPr>
      </p:sp>
      <p:sp>
        <p:nvSpPr>
          <p:cNvPr name="Freeform 19" id="19"/>
          <p:cNvSpPr/>
          <p:nvPr/>
        </p:nvSpPr>
        <p:spPr>
          <a:xfrm flipH="false" flipV="false" rot="0">
            <a:off x="3936751" y="2108281"/>
            <a:ext cx="10848312" cy="6108539"/>
          </a:xfrm>
          <a:custGeom>
            <a:avLst/>
            <a:gdLst/>
            <a:ahLst/>
            <a:cxnLst/>
            <a:rect r="r" b="b" t="t" l="l"/>
            <a:pathLst>
              <a:path h="6108539" w="10848312">
                <a:moveTo>
                  <a:pt x="0" y="0"/>
                </a:moveTo>
                <a:lnTo>
                  <a:pt x="10848312" y="0"/>
                </a:lnTo>
                <a:lnTo>
                  <a:pt x="10848312" y="6108538"/>
                </a:lnTo>
                <a:lnTo>
                  <a:pt x="0" y="6108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4732134" y="5448300"/>
            <a:ext cx="9257545" cy="912613"/>
          </a:xfrm>
          <a:prstGeom prst="rect">
            <a:avLst/>
          </a:prstGeom>
        </p:spPr>
        <p:txBody>
          <a:bodyPr anchor="t" rtlCol="false" tIns="0" lIns="0" bIns="0" rIns="0">
            <a:spAutoFit/>
          </a:bodyPr>
          <a:lstStyle/>
          <a:p>
            <a:pPr algn="ctr">
              <a:lnSpc>
                <a:spcPts val="6421"/>
              </a:lnSpc>
              <a:spcBef>
                <a:spcPct val="0"/>
              </a:spcBef>
            </a:pPr>
            <a:r>
              <a:rPr lang="en-US" b="true" sz="8027">
                <a:solidFill>
                  <a:srgbClr val="FFFFFF"/>
                </a:solidFill>
                <a:latin typeface="HK Modular"/>
                <a:ea typeface="HK Modular"/>
                <a:cs typeface="HK Modular"/>
                <a:sym typeface="HK Modular"/>
              </a:rPr>
              <a:t>IN PYTHON</a:t>
            </a:r>
          </a:p>
        </p:txBody>
      </p:sp>
      <p:sp>
        <p:nvSpPr>
          <p:cNvPr name="TextBox 21" id="21"/>
          <p:cNvSpPr txBox="true"/>
          <p:nvPr/>
        </p:nvSpPr>
        <p:spPr>
          <a:xfrm rot="0">
            <a:off x="759530" y="3199036"/>
            <a:ext cx="17202753" cy="930276"/>
          </a:xfrm>
          <a:prstGeom prst="rect">
            <a:avLst/>
          </a:prstGeom>
        </p:spPr>
        <p:txBody>
          <a:bodyPr anchor="t" rtlCol="false" tIns="0" lIns="0" bIns="0" rIns="0">
            <a:spAutoFit/>
          </a:bodyPr>
          <a:lstStyle/>
          <a:p>
            <a:pPr algn="ctr">
              <a:lnSpc>
                <a:spcPts val="6400"/>
              </a:lnSpc>
              <a:spcBef>
                <a:spcPct val="0"/>
              </a:spcBef>
            </a:pPr>
            <a:r>
              <a:rPr lang="en-US" sz="8000">
                <a:solidFill>
                  <a:srgbClr val="FFFFFF"/>
                </a:solidFill>
                <a:latin typeface="HK Modular"/>
                <a:ea typeface="HK Modular"/>
                <a:cs typeface="HK Modular"/>
                <a:sym typeface="HK Modular"/>
              </a:rPr>
              <a:t>DATA STRUCTURE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066899"/>
            <a:ext cx="9924029" cy="206747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Data structures are specialized formats or ways of organizing and storing data in a computer's memory to facilitate efficient retrieval and manipulation of information</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1123950"/>
            <a:ext cx="16553604"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WHAT IS DATA STRCTURE</a:t>
            </a:r>
          </a:p>
        </p:txBody>
      </p:sp>
      <p:sp>
        <p:nvSpPr>
          <p:cNvPr name="TextBox 7" id="7"/>
          <p:cNvSpPr txBox="true"/>
          <p:nvPr/>
        </p:nvSpPr>
        <p:spPr>
          <a:xfrm rot="0">
            <a:off x="773119" y="7302940"/>
            <a:ext cx="16230600" cy="1039923"/>
          </a:xfrm>
          <a:prstGeom prst="rect">
            <a:avLst/>
          </a:prstGeom>
        </p:spPr>
        <p:txBody>
          <a:bodyPr anchor="t" rtlCol="false" tIns="0" lIns="0" bIns="0" rIns="0">
            <a:spAutoFit/>
          </a:bodyPr>
          <a:lstStyle/>
          <a:p>
            <a:pPr algn="ctr">
              <a:lnSpc>
                <a:spcPts val="4106"/>
              </a:lnSpc>
              <a:spcBef>
                <a:spcPct val="0"/>
              </a:spcBef>
            </a:pPr>
            <a:r>
              <a:rPr lang="en-US" sz="2933">
                <a:solidFill>
                  <a:srgbClr val="FFFFFF"/>
                </a:solidFill>
                <a:latin typeface="Poppins"/>
                <a:ea typeface="Poppins"/>
                <a:cs typeface="Poppins"/>
                <a:sym typeface="Poppins"/>
              </a:rPr>
              <a:t>Data structures are specialized formats or ways of organizing and storing data in a computer's memory to facilitate efficient retrieval and manipulation of information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985058" y="783075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9134" y="2918003"/>
            <a:ext cx="4978008" cy="1448792"/>
            <a:chOff x="0" y="0"/>
            <a:chExt cx="1311080" cy="381575"/>
          </a:xfrm>
        </p:grpSpPr>
        <p:sp>
          <p:nvSpPr>
            <p:cNvPr name="Freeform 4" id="4"/>
            <p:cNvSpPr/>
            <p:nvPr/>
          </p:nvSpPr>
          <p:spPr>
            <a:xfrm flipH="false" flipV="false" rot="0">
              <a:off x="0" y="0"/>
              <a:ext cx="1311080" cy="381575"/>
            </a:xfrm>
            <a:custGeom>
              <a:avLst/>
              <a:gdLst/>
              <a:ahLst/>
              <a:cxnLst/>
              <a:rect r="r" b="b" t="t" l="l"/>
              <a:pathLst>
                <a:path h="381575" w="1311080">
                  <a:moveTo>
                    <a:pt x="79316" y="0"/>
                  </a:moveTo>
                  <a:lnTo>
                    <a:pt x="1231764" y="0"/>
                  </a:lnTo>
                  <a:cubicBezTo>
                    <a:pt x="1252800" y="0"/>
                    <a:pt x="1272974" y="8357"/>
                    <a:pt x="1287849" y="23231"/>
                  </a:cubicBezTo>
                  <a:cubicBezTo>
                    <a:pt x="1302724" y="38106"/>
                    <a:pt x="1311080" y="58280"/>
                    <a:pt x="1311080" y="79316"/>
                  </a:cubicBezTo>
                  <a:lnTo>
                    <a:pt x="1311080" y="302258"/>
                  </a:lnTo>
                  <a:cubicBezTo>
                    <a:pt x="1311080" y="323294"/>
                    <a:pt x="1302724" y="343469"/>
                    <a:pt x="1287849" y="358344"/>
                  </a:cubicBezTo>
                  <a:cubicBezTo>
                    <a:pt x="1272974" y="373218"/>
                    <a:pt x="1252800" y="381575"/>
                    <a:pt x="1231764" y="381575"/>
                  </a:cubicBezTo>
                  <a:lnTo>
                    <a:pt x="79316" y="381575"/>
                  </a:lnTo>
                  <a:cubicBezTo>
                    <a:pt x="58280" y="381575"/>
                    <a:pt x="38106" y="373218"/>
                    <a:pt x="23231" y="358344"/>
                  </a:cubicBezTo>
                  <a:cubicBezTo>
                    <a:pt x="8357" y="343469"/>
                    <a:pt x="0" y="323294"/>
                    <a:pt x="0" y="302258"/>
                  </a:cubicBezTo>
                  <a:lnTo>
                    <a:pt x="0" y="79316"/>
                  </a:lnTo>
                  <a:cubicBezTo>
                    <a:pt x="0" y="58280"/>
                    <a:pt x="8357" y="38106"/>
                    <a:pt x="23231" y="23231"/>
                  </a:cubicBezTo>
                  <a:cubicBezTo>
                    <a:pt x="38106" y="8357"/>
                    <a:pt x="58280" y="0"/>
                    <a:pt x="79316" y="0"/>
                  </a:cubicBezTo>
                  <a:close/>
                </a:path>
              </a:pathLst>
            </a:custGeom>
            <a:solidFill>
              <a:srgbClr val="0054C5"/>
            </a:solidFill>
          </p:spPr>
        </p:sp>
        <p:sp>
          <p:nvSpPr>
            <p:cNvPr name="TextBox 5" id="5"/>
            <p:cNvSpPr txBox="true"/>
            <p:nvPr/>
          </p:nvSpPr>
          <p:spPr>
            <a:xfrm>
              <a:off x="0" y="-57150"/>
              <a:ext cx="1311080" cy="4387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6391511" y="2965067"/>
            <a:ext cx="4726471" cy="1354663"/>
            <a:chOff x="0" y="0"/>
            <a:chExt cx="1244832" cy="356784"/>
          </a:xfrm>
        </p:grpSpPr>
        <p:sp>
          <p:nvSpPr>
            <p:cNvPr name="Freeform 7" id="7"/>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8" id="8"/>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733105" y="3344583"/>
            <a:ext cx="5265154"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LIST</a:t>
            </a:r>
          </a:p>
        </p:txBody>
      </p:sp>
      <p:sp>
        <p:nvSpPr>
          <p:cNvPr name="Freeform 10" id="10"/>
          <p:cNvSpPr/>
          <p:nvPr/>
        </p:nvSpPr>
        <p:spPr>
          <a:xfrm flipH="false" flipV="false" rot="3005931">
            <a:off x="-2912645" y="-1196797"/>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11" id="11"/>
          <p:cNvSpPr txBox="true"/>
          <p:nvPr/>
        </p:nvSpPr>
        <p:spPr>
          <a:xfrm rot="0">
            <a:off x="2298908" y="1278730"/>
            <a:ext cx="13235222" cy="932558"/>
          </a:xfrm>
          <a:prstGeom prst="rect">
            <a:avLst/>
          </a:prstGeom>
        </p:spPr>
        <p:txBody>
          <a:bodyPr anchor="t" rtlCol="false" tIns="0" lIns="0" bIns="0" rIns="0">
            <a:spAutoFit/>
          </a:bodyPr>
          <a:lstStyle/>
          <a:p>
            <a:pPr algn="ctr">
              <a:lnSpc>
                <a:spcPts val="7038"/>
              </a:lnSpc>
            </a:pPr>
            <a:r>
              <a:rPr lang="en-US" b="true" sz="7109">
                <a:solidFill>
                  <a:srgbClr val="000000"/>
                </a:solidFill>
                <a:latin typeface="HK Modular"/>
                <a:ea typeface="HK Modular"/>
                <a:cs typeface="HK Modular"/>
                <a:sym typeface="HK Modular"/>
              </a:rPr>
              <a:t>DATA  STRUCTURE</a:t>
            </a:r>
          </a:p>
        </p:txBody>
      </p:sp>
      <p:sp>
        <p:nvSpPr>
          <p:cNvPr name="TextBox 12" id="12"/>
          <p:cNvSpPr txBox="true"/>
          <p:nvPr/>
        </p:nvSpPr>
        <p:spPr>
          <a:xfrm rot="0">
            <a:off x="6391511" y="3344583"/>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TUPLE</a:t>
            </a:r>
          </a:p>
        </p:txBody>
      </p:sp>
      <p:grpSp>
        <p:nvGrpSpPr>
          <p:cNvPr name="Group 13" id="13"/>
          <p:cNvGrpSpPr/>
          <p:nvPr/>
        </p:nvGrpSpPr>
        <p:grpSpPr>
          <a:xfrm rot="0">
            <a:off x="6553283" y="5749278"/>
            <a:ext cx="4726471" cy="1354663"/>
            <a:chOff x="0" y="0"/>
            <a:chExt cx="1244832" cy="356784"/>
          </a:xfrm>
        </p:grpSpPr>
        <p:sp>
          <p:nvSpPr>
            <p:cNvPr name="Freeform 14" id="14"/>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15" id="15"/>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2733599" y="5795545"/>
            <a:ext cx="4726471" cy="1354663"/>
            <a:chOff x="0" y="0"/>
            <a:chExt cx="1244832" cy="356784"/>
          </a:xfrm>
        </p:grpSpPr>
        <p:sp>
          <p:nvSpPr>
            <p:cNvPr name="Freeform 17" id="17"/>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18" id="18"/>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62549" y="8533489"/>
            <a:ext cx="4726471" cy="1354663"/>
            <a:chOff x="0" y="0"/>
            <a:chExt cx="1244832" cy="356784"/>
          </a:xfrm>
        </p:grpSpPr>
        <p:sp>
          <p:nvSpPr>
            <p:cNvPr name="Freeform 20" id="20"/>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21" id="21"/>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6741546" y="8533489"/>
            <a:ext cx="4726471" cy="1354663"/>
            <a:chOff x="0" y="0"/>
            <a:chExt cx="1244832" cy="356784"/>
          </a:xfrm>
        </p:grpSpPr>
        <p:sp>
          <p:nvSpPr>
            <p:cNvPr name="Freeform 23" id="23"/>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24" id="24"/>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2621822" y="8476519"/>
            <a:ext cx="4726471" cy="1354663"/>
            <a:chOff x="0" y="0"/>
            <a:chExt cx="1244832" cy="356784"/>
          </a:xfrm>
        </p:grpSpPr>
        <p:sp>
          <p:nvSpPr>
            <p:cNvPr name="Freeform 26" id="26"/>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27" id="27"/>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2621822" y="3012132"/>
            <a:ext cx="4726471" cy="1354663"/>
            <a:chOff x="0" y="0"/>
            <a:chExt cx="1244832" cy="356784"/>
          </a:xfrm>
        </p:grpSpPr>
        <p:sp>
          <p:nvSpPr>
            <p:cNvPr name="Freeform 29" id="29"/>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30" id="30"/>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733105" y="5749278"/>
            <a:ext cx="4726471" cy="1354663"/>
            <a:chOff x="0" y="0"/>
            <a:chExt cx="1244832" cy="356784"/>
          </a:xfrm>
        </p:grpSpPr>
        <p:sp>
          <p:nvSpPr>
            <p:cNvPr name="Freeform 32" id="32"/>
            <p:cNvSpPr/>
            <p:nvPr/>
          </p:nvSpPr>
          <p:spPr>
            <a:xfrm flipH="false" flipV="false" rot="0">
              <a:off x="0" y="0"/>
              <a:ext cx="1244832" cy="356784"/>
            </a:xfrm>
            <a:custGeom>
              <a:avLst/>
              <a:gdLst/>
              <a:ahLst/>
              <a:cxnLst/>
              <a:rect r="r" b="b" t="t" l="l"/>
              <a:pathLst>
                <a:path h="356784" w="1244832">
                  <a:moveTo>
                    <a:pt x="83538" y="0"/>
                  </a:moveTo>
                  <a:lnTo>
                    <a:pt x="1161294" y="0"/>
                  </a:lnTo>
                  <a:cubicBezTo>
                    <a:pt x="1207431" y="0"/>
                    <a:pt x="1244832" y="37401"/>
                    <a:pt x="1244832" y="83538"/>
                  </a:cubicBezTo>
                  <a:lnTo>
                    <a:pt x="1244832" y="273246"/>
                  </a:lnTo>
                  <a:cubicBezTo>
                    <a:pt x="1244832" y="319383"/>
                    <a:pt x="1207431" y="356784"/>
                    <a:pt x="1161294" y="356784"/>
                  </a:cubicBezTo>
                  <a:lnTo>
                    <a:pt x="83538" y="356784"/>
                  </a:lnTo>
                  <a:cubicBezTo>
                    <a:pt x="37401" y="356784"/>
                    <a:pt x="0" y="319383"/>
                    <a:pt x="0" y="273246"/>
                  </a:cubicBezTo>
                  <a:lnTo>
                    <a:pt x="0" y="83538"/>
                  </a:lnTo>
                  <a:cubicBezTo>
                    <a:pt x="0" y="37401"/>
                    <a:pt x="37401" y="0"/>
                    <a:pt x="83538" y="0"/>
                  </a:cubicBezTo>
                  <a:close/>
                </a:path>
              </a:pathLst>
            </a:custGeom>
            <a:solidFill>
              <a:srgbClr val="0054C5"/>
            </a:solidFill>
          </p:spPr>
        </p:sp>
        <p:sp>
          <p:nvSpPr>
            <p:cNvPr name="TextBox 33" id="33"/>
            <p:cNvSpPr txBox="true"/>
            <p:nvPr/>
          </p:nvSpPr>
          <p:spPr>
            <a:xfrm>
              <a:off x="0" y="-57150"/>
              <a:ext cx="1244832" cy="413934"/>
            </a:xfrm>
            <a:prstGeom prst="rect">
              <a:avLst/>
            </a:prstGeom>
          </p:spPr>
          <p:txBody>
            <a:bodyPr anchor="ctr" rtlCol="false" tIns="50800" lIns="50800" bIns="50800" rIns="50800"/>
            <a:lstStyle/>
            <a:p>
              <a:pPr algn="ctr">
                <a:lnSpc>
                  <a:spcPts val="2659"/>
                </a:lnSpc>
              </a:pPr>
            </a:p>
          </p:txBody>
        </p:sp>
      </p:grpSp>
      <p:sp>
        <p:nvSpPr>
          <p:cNvPr name="TextBox 34" id="34"/>
          <p:cNvSpPr txBox="true"/>
          <p:nvPr/>
        </p:nvSpPr>
        <p:spPr>
          <a:xfrm rot="0">
            <a:off x="12822593" y="3447314"/>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DICTIONARY</a:t>
            </a:r>
          </a:p>
        </p:txBody>
      </p:sp>
      <p:sp>
        <p:nvSpPr>
          <p:cNvPr name="TextBox 35" id="35"/>
          <p:cNvSpPr txBox="true"/>
          <p:nvPr/>
        </p:nvSpPr>
        <p:spPr>
          <a:xfrm rot="0">
            <a:off x="6793052" y="6128794"/>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LINKED LIST</a:t>
            </a:r>
          </a:p>
        </p:txBody>
      </p:sp>
      <p:sp>
        <p:nvSpPr>
          <p:cNvPr name="TextBox 36" id="36"/>
          <p:cNvSpPr txBox="true"/>
          <p:nvPr/>
        </p:nvSpPr>
        <p:spPr>
          <a:xfrm rot="0">
            <a:off x="12733599" y="8902808"/>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Heap</a:t>
            </a:r>
          </a:p>
        </p:txBody>
      </p:sp>
      <p:sp>
        <p:nvSpPr>
          <p:cNvPr name="TextBox 37" id="37"/>
          <p:cNvSpPr txBox="true"/>
          <p:nvPr/>
        </p:nvSpPr>
        <p:spPr>
          <a:xfrm rot="0">
            <a:off x="6981535" y="8856036"/>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Queue</a:t>
            </a:r>
          </a:p>
        </p:txBody>
      </p:sp>
      <p:sp>
        <p:nvSpPr>
          <p:cNvPr name="TextBox 38" id="38"/>
          <p:cNvSpPr txBox="true"/>
          <p:nvPr/>
        </p:nvSpPr>
        <p:spPr>
          <a:xfrm rot="0">
            <a:off x="933875" y="6128794"/>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SET</a:t>
            </a:r>
          </a:p>
        </p:txBody>
      </p:sp>
      <p:sp>
        <p:nvSpPr>
          <p:cNvPr name="TextBox 39" id="39"/>
          <p:cNvSpPr txBox="true"/>
          <p:nvPr/>
        </p:nvSpPr>
        <p:spPr>
          <a:xfrm rot="0">
            <a:off x="1028700" y="8856036"/>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STRING</a:t>
            </a:r>
          </a:p>
        </p:txBody>
      </p:sp>
      <p:sp>
        <p:nvSpPr>
          <p:cNvPr name="TextBox 40" id="40"/>
          <p:cNvSpPr txBox="true"/>
          <p:nvPr/>
        </p:nvSpPr>
        <p:spPr>
          <a:xfrm rot="0">
            <a:off x="12976436" y="6175061"/>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GRAPH</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3513" y="2838675"/>
            <a:ext cx="9924029" cy="103935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List is a collection which is ordered and changeable. Allows duplicate members</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7123616" y="858754"/>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LIST</a:t>
            </a:r>
          </a:p>
        </p:txBody>
      </p:sp>
      <p:sp>
        <p:nvSpPr>
          <p:cNvPr name="TextBox 7" id="7"/>
          <p:cNvSpPr txBox="true"/>
          <p:nvPr/>
        </p:nvSpPr>
        <p:spPr>
          <a:xfrm rot="0">
            <a:off x="983513" y="4598114"/>
            <a:ext cx="14062472"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List is a collection which is ordered and changeable. Allows duplicate members</a:t>
            </a:r>
          </a:p>
        </p:txBody>
      </p:sp>
      <p:sp>
        <p:nvSpPr>
          <p:cNvPr name="TextBox 8" id="8"/>
          <p:cNvSpPr txBox="true"/>
          <p:nvPr/>
        </p:nvSpPr>
        <p:spPr>
          <a:xfrm rot="0">
            <a:off x="983513" y="5831920"/>
            <a:ext cx="7048500"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Lists are created using square brackets:</a:t>
            </a:r>
          </a:p>
        </p:txBody>
      </p:sp>
      <p:sp>
        <p:nvSpPr>
          <p:cNvPr name="TextBox 9" id="9"/>
          <p:cNvSpPr txBox="true"/>
          <p:nvPr/>
        </p:nvSpPr>
        <p:spPr>
          <a:xfrm rot="0">
            <a:off x="1028700" y="7065725"/>
            <a:ext cx="11182052"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List items are ordered, changeable, and allow duplicate values.</a:t>
            </a:r>
          </a:p>
        </p:txBody>
      </p:sp>
      <p:sp>
        <p:nvSpPr>
          <p:cNvPr name="TextBox 10" id="10"/>
          <p:cNvSpPr txBox="true"/>
          <p:nvPr/>
        </p:nvSpPr>
        <p:spPr>
          <a:xfrm rot="0">
            <a:off x="1028700" y="8299530"/>
            <a:ext cx="14715679"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List items are indexed, the first item has index [0], the second item has index [1] etc.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985058" y="783075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17170" y="3214624"/>
            <a:ext cx="5853097" cy="1448792"/>
            <a:chOff x="0" y="0"/>
            <a:chExt cx="1541556" cy="381575"/>
          </a:xfrm>
        </p:grpSpPr>
        <p:sp>
          <p:nvSpPr>
            <p:cNvPr name="Freeform 4" id="4"/>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5" id="5"/>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454945" y="3261689"/>
            <a:ext cx="5853097" cy="1354663"/>
            <a:chOff x="0" y="0"/>
            <a:chExt cx="1541556" cy="356784"/>
          </a:xfrm>
        </p:grpSpPr>
        <p:sp>
          <p:nvSpPr>
            <p:cNvPr name="Freeform 7" id="7"/>
            <p:cNvSpPr/>
            <p:nvPr/>
          </p:nvSpPr>
          <p:spPr>
            <a:xfrm flipH="false" flipV="false" rot="0">
              <a:off x="0" y="0"/>
              <a:ext cx="1541556" cy="356784"/>
            </a:xfrm>
            <a:custGeom>
              <a:avLst/>
              <a:gdLst/>
              <a:ahLst/>
              <a:cxnLst/>
              <a:rect r="r" b="b" t="t" l="l"/>
              <a:pathLst>
                <a:path h="356784" w="1541556">
                  <a:moveTo>
                    <a:pt x="67458" y="0"/>
                  </a:moveTo>
                  <a:lnTo>
                    <a:pt x="1474098" y="0"/>
                  </a:lnTo>
                  <a:cubicBezTo>
                    <a:pt x="1511354" y="0"/>
                    <a:pt x="1541556" y="30202"/>
                    <a:pt x="1541556" y="67458"/>
                  </a:cubicBezTo>
                  <a:lnTo>
                    <a:pt x="1541556" y="289326"/>
                  </a:lnTo>
                  <a:cubicBezTo>
                    <a:pt x="1541556" y="307217"/>
                    <a:pt x="1534449" y="324375"/>
                    <a:pt x="1521798" y="337026"/>
                  </a:cubicBezTo>
                  <a:cubicBezTo>
                    <a:pt x="1509148" y="349677"/>
                    <a:pt x="1491989" y="356784"/>
                    <a:pt x="1474098" y="356784"/>
                  </a:cubicBezTo>
                  <a:lnTo>
                    <a:pt x="67458" y="356784"/>
                  </a:lnTo>
                  <a:cubicBezTo>
                    <a:pt x="49567" y="356784"/>
                    <a:pt x="32409" y="349677"/>
                    <a:pt x="19758" y="337026"/>
                  </a:cubicBezTo>
                  <a:cubicBezTo>
                    <a:pt x="7107" y="324375"/>
                    <a:pt x="0" y="307217"/>
                    <a:pt x="0" y="289326"/>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8" id="8"/>
            <p:cNvSpPr txBox="true"/>
            <p:nvPr/>
          </p:nvSpPr>
          <p:spPr>
            <a:xfrm>
              <a:off x="0" y="-57150"/>
              <a:ext cx="1541556" cy="4139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490593" y="5693664"/>
            <a:ext cx="5853097" cy="1448792"/>
            <a:chOff x="0" y="0"/>
            <a:chExt cx="1541556" cy="381575"/>
          </a:xfrm>
        </p:grpSpPr>
        <p:sp>
          <p:nvSpPr>
            <p:cNvPr name="Freeform 10" id="10"/>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11" id="11"/>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90593" y="3688269"/>
            <a:ext cx="5265154"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BASIC PYTHON</a:t>
            </a:r>
          </a:p>
        </p:txBody>
      </p:sp>
      <p:sp>
        <p:nvSpPr>
          <p:cNvPr name="Freeform 13" id="13"/>
          <p:cNvSpPr/>
          <p:nvPr/>
        </p:nvSpPr>
        <p:spPr>
          <a:xfrm flipH="false" flipV="false" rot="3005931">
            <a:off x="-2912645" y="-1196797"/>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14" id="14"/>
          <p:cNvSpPr txBox="true"/>
          <p:nvPr/>
        </p:nvSpPr>
        <p:spPr>
          <a:xfrm rot="0">
            <a:off x="2298908" y="1278730"/>
            <a:ext cx="13235222" cy="932558"/>
          </a:xfrm>
          <a:prstGeom prst="rect">
            <a:avLst/>
          </a:prstGeom>
        </p:spPr>
        <p:txBody>
          <a:bodyPr anchor="t" rtlCol="false" tIns="0" lIns="0" bIns="0" rIns="0">
            <a:spAutoFit/>
          </a:bodyPr>
          <a:lstStyle/>
          <a:p>
            <a:pPr algn="ctr">
              <a:lnSpc>
                <a:spcPts val="7038"/>
              </a:lnSpc>
            </a:pPr>
            <a:r>
              <a:rPr lang="en-US" b="true" sz="7109">
                <a:solidFill>
                  <a:srgbClr val="000000"/>
                </a:solidFill>
                <a:latin typeface="HK Modular"/>
                <a:ea typeface="HK Modular"/>
                <a:cs typeface="HK Modular"/>
                <a:sym typeface="HK Modular"/>
              </a:rPr>
              <a:t>TABLE OF CONTENTS</a:t>
            </a:r>
          </a:p>
        </p:txBody>
      </p:sp>
      <p:sp>
        <p:nvSpPr>
          <p:cNvPr name="TextBox 15" id="15"/>
          <p:cNvSpPr txBox="true"/>
          <p:nvPr/>
        </p:nvSpPr>
        <p:spPr>
          <a:xfrm rot="0">
            <a:off x="10219028" y="3688269"/>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Data structure</a:t>
            </a:r>
          </a:p>
        </p:txBody>
      </p:sp>
      <p:sp>
        <p:nvSpPr>
          <p:cNvPr name="TextBox 16" id="16"/>
          <p:cNvSpPr txBox="true"/>
          <p:nvPr/>
        </p:nvSpPr>
        <p:spPr>
          <a:xfrm rot="0">
            <a:off x="2490593" y="6139791"/>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Loops and decision making</a:t>
            </a:r>
          </a:p>
        </p:txBody>
      </p:sp>
      <p:grpSp>
        <p:nvGrpSpPr>
          <p:cNvPr name="Group 17" id="17"/>
          <p:cNvGrpSpPr/>
          <p:nvPr/>
        </p:nvGrpSpPr>
        <p:grpSpPr>
          <a:xfrm rot="0">
            <a:off x="9454945" y="5501120"/>
            <a:ext cx="5853097" cy="1448792"/>
            <a:chOff x="0" y="0"/>
            <a:chExt cx="1541556" cy="381575"/>
          </a:xfrm>
        </p:grpSpPr>
        <p:sp>
          <p:nvSpPr>
            <p:cNvPr name="Freeform 18" id="18"/>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19" id="19"/>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9801793" y="5927701"/>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Function</a:t>
            </a:r>
          </a:p>
        </p:txBody>
      </p:sp>
      <p:grpSp>
        <p:nvGrpSpPr>
          <p:cNvPr name="Group 21" id="21"/>
          <p:cNvGrpSpPr/>
          <p:nvPr/>
        </p:nvGrpSpPr>
        <p:grpSpPr>
          <a:xfrm rot="0">
            <a:off x="2490593" y="7809508"/>
            <a:ext cx="5853097" cy="1448792"/>
            <a:chOff x="0" y="0"/>
            <a:chExt cx="1541556" cy="381575"/>
          </a:xfrm>
        </p:grpSpPr>
        <p:sp>
          <p:nvSpPr>
            <p:cNvPr name="Freeform 22" id="22"/>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23" id="23"/>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490593" y="8236089"/>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library,threading</a:t>
            </a:r>
          </a:p>
        </p:txBody>
      </p:sp>
      <p:grpSp>
        <p:nvGrpSpPr>
          <p:cNvPr name="Group 25" id="25"/>
          <p:cNvGrpSpPr/>
          <p:nvPr/>
        </p:nvGrpSpPr>
        <p:grpSpPr>
          <a:xfrm rot="0">
            <a:off x="9454945" y="7809508"/>
            <a:ext cx="5853097" cy="1448792"/>
            <a:chOff x="0" y="0"/>
            <a:chExt cx="1541556" cy="381575"/>
          </a:xfrm>
        </p:grpSpPr>
        <p:sp>
          <p:nvSpPr>
            <p:cNvPr name="Freeform 26" id="26"/>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27" id="27"/>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9628369" y="8236089"/>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OOPs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5" id="5"/>
          <p:cNvSpPr txBox="true"/>
          <p:nvPr/>
        </p:nvSpPr>
        <p:spPr>
          <a:xfrm rot="0">
            <a:off x="6266823" y="858754"/>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CREATE LIST</a:t>
            </a:r>
          </a:p>
        </p:txBody>
      </p:sp>
      <p:sp>
        <p:nvSpPr>
          <p:cNvPr name="TextBox 6" id="6"/>
          <p:cNvSpPr txBox="true"/>
          <p:nvPr/>
        </p:nvSpPr>
        <p:spPr>
          <a:xfrm rot="0">
            <a:off x="3227976" y="2933357"/>
            <a:ext cx="6077694" cy="559435"/>
          </a:xfrm>
          <a:prstGeom prst="rect">
            <a:avLst/>
          </a:prstGeom>
        </p:spPr>
        <p:txBody>
          <a:bodyPr anchor="t" rtlCol="false" tIns="0" lIns="0" bIns="0" rIns="0">
            <a:spAutoFit/>
          </a:bodyPr>
          <a:lstStyle/>
          <a:p>
            <a:pPr algn="ctr">
              <a:lnSpc>
                <a:spcPts val="4339"/>
              </a:lnSpc>
              <a:spcBef>
                <a:spcPct val="0"/>
              </a:spcBef>
            </a:pPr>
            <a:r>
              <a:rPr lang="en-US" sz="3099">
                <a:solidFill>
                  <a:srgbClr val="E9E9E9"/>
                </a:solidFill>
                <a:latin typeface="Poppins"/>
                <a:ea typeface="Poppins"/>
                <a:cs typeface="Poppins"/>
                <a:sym typeface="Poppins"/>
              </a:rPr>
              <a:t>we can create list  using 2 way.</a:t>
            </a:r>
          </a:p>
        </p:txBody>
      </p:sp>
      <p:sp>
        <p:nvSpPr>
          <p:cNvPr name="TextBox 7" id="7"/>
          <p:cNvSpPr txBox="true"/>
          <p:nvPr/>
        </p:nvSpPr>
        <p:spPr>
          <a:xfrm rot="0">
            <a:off x="4716258" y="4607217"/>
            <a:ext cx="4589413" cy="509905"/>
          </a:xfrm>
          <a:prstGeom prst="rect">
            <a:avLst/>
          </a:prstGeom>
        </p:spPr>
        <p:txBody>
          <a:bodyPr anchor="t" rtlCol="false" tIns="0" lIns="0" bIns="0" rIns="0">
            <a:spAutoFit/>
          </a:bodyPr>
          <a:lstStyle/>
          <a:p>
            <a:pPr algn="ctr" marL="604518" indent="-302259" lvl="1">
              <a:lnSpc>
                <a:spcPts val="3919"/>
              </a:lnSpc>
              <a:buFont typeface="Arial"/>
              <a:buChar char="•"/>
            </a:pPr>
            <a:r>
              <a:rPr lang="en-US" sz="2799">
                <a:solidFill>
                  <a:srgbClr val="E9E9E9"/>
                </a:solidFill>
                <a:latin typeface="Poppins"/>
                <a:ea typeface="Poppins"/>
                <a:cs typeface="Poppins"/>
                <a:sym typeface="Poppins"/>
              </a:rPr>
              <a:t>using  list constructor  </a:t>
            </a:r>
          </a:p>
        </p:txBody>
      </p:sp>
      <p:sp>
        <p:nvSpPr>
          <p:cNvPr name="TextBox 8" id="8"/>
          <p:cNvSpPr txBox="true"/>
          <p:nvPr/>
        </p:nvSpPr>
        <p:spPr>
          <a:xfrm rot="0">
            <a:off x="9676507" y="4642777"/>
            <a:ext cx="7454950"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list_1</a:t>
            </a:r>
            <a:r>
              <a:rPr lang="en-US" sz="2799">
                <a:solidFill>
                  <a:srgbClr val="E9E9E9"/>
                </a:solidFill>
                <a:latin typeface="Poppins"/>
                <a:ea typeface="Poppins"/>
                <a:cs typeface="Poppins"/>
                <a:sym typeface="Poppins"/>
              </a:rPr>
              <a:t> = list(("ram",”shyam”,”hari”,”gopal”)) </a:t>
            </a:r>
          </a:p>
        </p:txBody>
      </p:sp>
      <p:sp>
        <p:nvSpPr>
          <p:cNvPr name="TextBox 9" id="9"/>
          <p:cNvSpPr txBox="true"/>
          <p:nvPr/>
        </p:nvSpPr>
        <p:spPr>
          <a:xfrm rot="0">
            <a:off x="10812735" y="5962036"/>
            <a:ext cx="5182493" cy="15005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list_2</a:t>
            </a:r>
            <a:r>
              <a:rPr lang="en-US" sz="2799">
                <a:solidFill>
                  <a:srgbClr val="E9E9E9"/>
                </a:solidFill>
                <a:latin typeface="Poppins"/>
                <a:ea typeface="Poppins"/>
                <a:cs typeface="Poppins"/>
                <a:sym typeface="Poppins"/>
              </a:rPr>
              <a:t> = [”ram", "gopal”, "hari"]</a:t>
            </a:r>
          </a:p>
          <a:p>
            <a:pPr algn="ctr">
              <a:lnSpc>
                <a:spcPts val="3919"/>
              </a:lnSpc>
              <a:spcBef>
                <a:spcPct val="0"/>
              </a:spcBef>
            </a:pPr>
            <a:r>
              <a:rPr lang="en-US" sz="2799">
                <a:solidFill>
                  <a:srgbClr val="E9E9E9"/>
                </a:solidFill>
                <a:latin typeface="Poppins"/>
                <a:ea typeface="Poppins"/>
                <a:cs typeface="Poppins"/>
                <a:sym typeface="Poppins"/>
              </a:rPr>
              <a:t> </a:t>
            </a:r>
          </a:p>
          <a:p>
            <a:pPr algn="ctr">
              <a:lnSpc>
                <a:spcPts val="3919"/>
              </a:lnSpc>
              <a:spcBef>
                <a:spcPct val="0"/>
              </a:spcBef>
            </a:pPr>
            <a:r>
              <a:rPr lang="en-US" sz="2799">
                <a:solidFill>
                  <a:srgbClr val="E9E9E9"/>
                </a:solidFill>
                <a:latin typeface="Poppins"/>
                <a:ea typeface="Poppins"/>
                <a:cs typeface="Poppins"/>
                <a:sym typeface="Poppins"/>
              </a:rPr>
              <a:t> </a:t>
            </a:r>
          </a:p>
        </p:txBody>
      </p:sp>
      <p:sp>
        <p:nvSpPr>
          <p:cNvPr name="TextBox 10" id="10"/>
          <p:cNvSpPr txBox="true"/>
          <p:nvPr/>
        </p:nvSpPr>
        <p:spPr>
          <a:xfrm rot="0">
            <a:off x="4871281" y="5962036"/>
            <a:ext cx="6761559" cy="509905"/>
          </a:xfrm>
          <a:prstGeom prst="rect">
            <a:avLst/>
          </a:prstGeom>
        </p:spPr>
        <p:txBody>
          <a:bodyPr anchor="t" rtlCol="false" tIns="0" lIns="0" bIns="0" rIns="0">
            <a:spAutoFit/>
          </a:bodyPr>
          <a:lstStyle/>
          <a:p>
            <a:pPr algn="ctr" marL="604518" indent="-302259" lvl="1">
              <a:lnSpc>
                <a:spcPts val="3919"/>
              </a:lnSpc>
              <a:buFont typeface="Arial"/>
              <a:buChar char="•"/>
            </a:pPr>
            <a:r>
              <a:rPr lang="en-US" sz="2799">
                <a:solidFill>
                  <a:srgbClr val="E9E9E9"/>
                </a:solidFill>
                <a:latin typeface="Poppins"/>
                <a:ea typeface="Poppins"/>
                <a:cs typeface="Poppins"/>
                <a:sym typeface="Poppins"/>
              </a:rPr>
              <a:t>using square bracket [  ]                   </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343487" y="4578001"/>
            <a:ext cx="9924029" cy="1553413"/>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list_1 =  [1,2,3,4,5,6,9,23,34]</a:t>
            </a:r>
          </a:p>
          <a:p>
            <a:pPr algn="l">
              <a:lnSpc>
                <a:spcPts val="4106"/>
              </a:lnSpc>
            </a:pPr>
          </a:p>
          <a:p>
            <a:pPr algn="l">
              <a:lnSpc>
                <a:spcPts val="4106"/>
              </a:lnSpc>
            </a:pPr>
            <a:r>
              <a:rPr lang="en-US" sz="2933">
                <a:solidFill>
                  <a:srgbClr val="FFFFFF"/>
                </a:solidFill>
                <a:latin typeface="Poppins"/>
                <a:ea typeface="Poppins"/>
                <a:cs typeface="Poppins"/>
                <a:sym typeface="Poppins"/>
              </a:rPr>
              <a:t>list_1[start:end:step]</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4150486" y="1123950"/>
            <a:ext cx="16553604"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ACCESS LIST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3513" y="2838675"/>
            <a:ext cx="9924029" cy="103935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A Python dictionary </a:t>
            </a:r>
            <a:r>
              <a:rPr lang="en-US" sz="2933">
                <a:solidFill>
                  <a:srgbClr val="FFFFFF"/>
                </a:solidFill>
                <a:latin typeface="Poppins"/>
                <a:ea typeface="Poppins"/>
                <a:cs typeface="Poppins"/>
                <a:sym typeface="Poppins"/>
              </a:rPr>
              <a:t>is a data structure that stores the value in key:value pairs.</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5568430" y="858754"/>
            <a:ext cx="947755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DICTIONARY</a:t>
            </a:r>
          </a:p>
        </p:txBody>
      </p:sp>
      <p:sp>
        <p:nvSpPr>
          <p:cNvPr name="TextBox 7" id="7"/>
          <p:cNvSpPr txBox="true"/>
          <p:nvPr/>
        </p:nvSpPr>
        <p:spPr>
          <a:xfrm rot="0">
            <a:off x="1028700" y="4601915"/>
            <a:ext cx="15289113"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A dictionary is a collection which is ordered*, changeable and do not allow duplicates.</a:t>
            </a:r>
          </a:p>
        </p:txBody>
      </p:sp>
      <p:sp>
        <p:nvSpPr>
          <p:cNvPr name="TextBox 8" id="8"/>
          <p:cNvSpPr txBox="true"/>
          <p:nvPr/>
        </p:nvSpPr>
        <p:spPr>
          <a:xfrm rot="0">
            <a:off x="552187" y="5835720"/>
            <a:ext cx="9015526" cy="10052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Dictionaries are written with curly brackets, and have keys and values:</a:t>
            </a:r>
          </a:p>
        </p:txBody>
      </p:sp>
      <p:sp>
        <p:nvSpPr>
          <p:cNvPr name="TextBox 9" id="9"/>
          <p:cNvSpPr txBox="true"/>
          <p:nvPr/>
        </p:nvSpPr>
        <p:spPr>
          <a:xfrm rot="0">
            <a:off x="552187" y="7072648"/>
            <a:ext cx="9776041" cy="15005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Dict = {’name: ‘skill shikshya', ‘location’: 'bagmati'}</a:t>
            </a:r>
          </a:p>
          <a:p>
            <a:pPr algn="ctr">
              <a:lnSpc>
                <a:spcPts val="3919"/>
              </a:lnSpc>
            </a:pPr>
            <a:r>
              <a:rPr lang="en-US" sz="2799">
                <a:solidFill>
                  <a:srgbClr val="FFFFFF"/>
                </a:solidFill>
                <a:latin typeface="Poppins"/>
                <a:ea typeface="Poppins"/>
                <a:cs typeface="Poppins"/>
                <a:sym typeface="Poppins"/>
              </a:rPr>
              <a:t>print(Dict)</a:t>
            </a:r>
          </a:p>
          <a:p>
            <a:pPr algn="ctr">
              <a:lnSpc>
                <a:spcPts val="3919"/>
              </a:lnSpc>
              <a:spcBef>
                <a:spcPct val="0"/>
              </a:spcBef>
            </a:pPr>
          </a:p>
        </p:txBody>
      </p:sp>
      <p:sp>
        <p:nvSpPr>
          <p:cNvPr name="TextBox 10" id="10"/>
          <p:cNvSpPr txBox="true"/>
          <p:nvPr/>
        </p:nvSpPr>
        <p:spPr>
          <a:xfrm rot="0">
            <a:off x="344880" y="8279200"/>
            <a:ext cx="16230600" cy="10052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You can access the items of a dictionary by referring to its key name, inside square brackets: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83513" y="2838675"/>
            <a:ext cx="9924029" cy="52528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dict.keys():- this return all keys</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3011538" y="858754"/>
            <a:ext cx="14465796"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DICTIONARY METHOD</a:t>
            </a:r>
          </a:p>
        </p:txBody>
      </p:sp>
      <p:sp>
        <p:nvSpPr>
          <p:cNvPr name="TextBox 7" id="7"/>
          <p:cNvSpPr txBox="true"/>
          <p:nvPr/>
        </p:nvSpPr>
        <p:spPr>
          <a:xfrm rot="0">
            <a:off x="1028700" y="4082951"/>
            <a:ext cx="6139309"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dict.values():-this return all values.</a:t>
            </a:r>
          </a:p>
        </p:txBody>
      </p:sp>
      <p:sp>
        <p:nvSpPr>
          <p:cNvPr name="TextBox 8" id="8"/>
          <p:cNvSpPr txBox="true"/>
          <p:nvPr/>
        </p:nvSpPr>
        <p:spPr>
          <a:xfrm rot="0">
            <a:off x="983513" y="5602506"/>
            <a:ext cx="6566743"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dict.items():-this return key pair data</a:t>
            </a:r>
          </a:p>
        </p:txBody>
      </p:sp>
      <p:sp>
        <p:nvSpPr>
          <p:cNvPr name="TextBox 9" id="9"/>
          <p:cNvSpPr txBox="true"/>
          <p:nvPr/>
        </p:nvSpPr>
        <p:spPr>
          <a:xfrm rot="0">
            <a:off x="-621136" y="7122061"/>
            <a:ext cx="9776041"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dict.pop(‘key’):-this remove item</a:t>
            </a:r>
          </a:p>
        </p:txBody>
      </p:sp>
      <p:sp>
        <p:nvSpPr>
          <p:cNvPr name="TextBox 10" id="10"/>
          <p:cNvSpPr txBox="true"/>
          <p:nvPr/>
        </p:nvSpPr>
        <p:spPr>
          <a:xfrm rot="0">
            <a:off x="1049874" y="8641616"/>
            <a:ext cx="8105031"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new_dict = dict.copy():-this copy  to new dict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771982" y="4405806"/>
            <a:ext cx="9924029" cy="206747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A Python list comprehension consists of brackets containing the expression, which is executed for each element along with the for loop to iterate over each element in the Python list. </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6" id="6"/>
          <p:cNvSpPr/>
          <p:nvPr/>
        </p:nvSpPr>
        <p:spPr>
          <a:xfrm flipH="false" flipV="false" rot="0">
            <a:off x="6100375" y="7044783"/>
            <a:ext cx="9704709" cy="1889864"/>
          </a:xfrm>
          <a:custGeom>
            <a:avLst/>
            <a:gdLst/>
            <a:ahLst/>
            <a:cxnLst/>
            <a:rect r="r" b="b" t="t" l="l"/>
            <a:pathLst>
              <a:path h="1889864" w="9704709">
                <a:moveTo>
                  <a:pt x="0" y="0"/>
                </a:moveTo>
                <a:lnTo>
                  <a:pt x="9704709" y="0"/>
                </a:lnTo>
                <a:lnTo>
                  <a:pt x="9704709" y="1889864"/>
                </a:lnTo>
                <a:lnTo>
                  <a:pt x="0" y="1889864"/>
                </a:lnTo>
                <a:lnTo>
                  <a:pt x="0" y="0"/>
                </a:lnTo>
                <a:close/>
              </a:path>
            </a:pathLst>
          </a:custGeom>
          <a:blipFill>
            <a:blip r:embed="rId5"/>
            <a:stretch>
              <a:fillRect l="0" t="0" r="0" b="0"/>
            </a:stretch>
          </a:blipFill>
        </p:spPr>
      </p:sp>
      <p:sp>
        <p:nvSpPr>
          <p:cNvPr name="TextBox 7" id="7"/>
          <p:cNvSpPr txBox="true"/>
          <p:nvPr/>
        </p:nvSpPr>
        <p:spPr>
          <a:xfrm rot="0">
            <a:off x="1028700" y="1123950"/>
            <a:ext cx="16553604" cy="27990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WHAT IS LIST</a:t>
            </a:r>
          </a:p>
          <a:p>
            <a:pPr algn="l">
              <a:lnSpc>
                <a:spcPts val="7210"/>
              </a:lnSpc>
            </a:pPr>
          </a:p>
          <a:p>
            <a:pPr algn="l">
              <a:lnSpc>
                <a:spcPts val="7210"/>
              </a:lnSpc>
            </a:pPr>
            <a:r>
              <a:rPr lang="en-US" b="true" sz="7000" spc="196">
                <a:solidFill>
                  <a:srgbClr val="E9E9E9"/>
                </a:solidFill>
                <a:latin typeface="HK Modular"/>
                <a:ea typeface="HK Modular"/>
                <a:cs typeface="HK Modular"/>
                <a:sym typeface="HK Modular"/>
              </a:rPr>
              <a:t> COMPREHENSION</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251326" y="5143500"/>
            <a:ext cx="6413348" cy="5062040"/>
          </a:xfrm>
          <a:custGeom>
            <a:avLst/>
            <a:gdLst/>
            <a:ahLst/>
            <a:cxnLst/>
            <a:rect r="r" b="b" t="t" l="l"/>
            <a:pathLst>
              <a:path h="5062040" w="6413348">
                <a:moveTo>
                  <a:pt x="0" y="0"/>
                </a:moveTo>
                <a:lnTo>
                  <a:pt x="6413348" y="0"/>
                </a:lnTo>
                <a:lnTo>
                  <a:pt x="6413348" y="5062040"/>
                </a:lnTo>
                <a:lnTo>
                  <a:pt x="0" y="5062040"/>
                </a:lnTo>
                <a:lnTo>
                  <a:pt x="0" y="0"/>
                </a:lnTo>
                <a:close/>
              </a:path>
            </a:pathLst>
          </a:custGeom>
          <a:blipFill>
            <a:blip r:embed="rId5"/>
            <a:stretch>
              <a:fillRect l="0" t="0" r="0" b="0"/>
            </a:stretch>
          </a:blipFill>
        </p:spPr>
      </p:sp>
      <p:sp>
        <p:nvSpPr>
          <p:cNvPr name="Freeform 6" id="6"/>
          <p:cNvSpPr/>
          <p:nvPr/>
        </p:nvSpPr>
        <p:spPr>
          <a:xfrm flipH="false" flipV="false" rot="0">
            <a:off x="474103" y="6038707"/>
            <a:ext cx="9777224" cy="3654114"/>
          </a:xfrm>
          <a:custGeom>
            <a:avLst/>
            <a:gdLst/>
            <a:ahLst/>
            <a:cxnLst/>
            <a:rect r="r" b="b" t="t" l="l"/>
            <a:pathLst>
              <a:path h="3654114" w="9777224">
                <a:moveTo>
                  <a:pt x="0" y="0"/>
                </a:moveTo>
                <a:lnTo>
                  <a:pt x="9777223" y="0"/>
                </a:lnTo>
                <a:lnTo>
                  <a:pt x="9777223" y="3654114"/>
                </a:lnTo>
                <a:lnTo>
                  <a:pt x="0" y="3654114"/>
                </a:lnTo>
                <a:lnTo>
                  <a:pt x="0" y="0"/>
                </a:lnTo>
                <a:close/>
              </a:path>
            </a:pathLst>
          </a:custGeom>
          <a:blipFill>
            <a:blip r:embed="rId6"/>
            <a:stretch>
              <a:fillRect l="0" t="0" r="0" b="0"/>
            </a:stretch>
          </a:blipFill>
        </p:spPr>
      </p:sp>
      <p:sp>
        <p:nvSpPr>
          <p:cNvPr name="TextBox 7" id="7"/>
          <p:cNvSpPr txBox="true"/>
          <p:nvPr/>
        </p:nvSpPr>
        <p:spPr>
          <a:xfrm rot="0">
            <a:off x="1734396" y="858754"/>
            <a:ext cx="16553604"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 ENUMERATE()  IN PYTHON</a:t>
            </a:r>
          </a:p>
        </p:txBody>
      </p:sp>
      <p:sp>
        <p:nvSpPr>
          <p:cNvPr name="TextBox 8" id="8"/>
          <p:cNvSpPr txBox="true"/>
          <p:nvPr/>
        </p:nvSpPr>
        <p:spPr>
          <a:xfrm rot="0">
            <a:off x="1734396" y="2324887"/>
            <a:ext cx="16230600" cy="24911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Often, when dealing with iterators, we also need to keep a count of iterations. Python eases the programmers’ task by providing a built-in function enumerate() for this task. The enumerate () function adds a counter to an iterable and returns it in the form of an enumerating object. This enumerated object can then be used directly for loops or converted into a list of tuples using the list() function.</a:t>
            </a:r>
          </a:p>
        </p:txBody>
      </p:sp>
      <p:sp>
        <p:nvSpPr>
          <p:cNvPr name="TextBox 9" id="9"/>
          <p:cNvSpPr txBox="true"/>
          <p:nvPr/>
        </p:nvSpPr>
        <p:spPr>
          <a:xfrm rot="0">
            <a:off x="2666851" y="5311292"/>
            <a:ext cx="6477149"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Syntax: enumerate(iterable, start=0)</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9934850" y="5156711"/>
            <a:ext cx="6493694" cy="5130289"/>
          </a:xfrm>
          <a:custGeom>
            <a:avLst/>
            <a:gdLst/>
            <a:ahLst/>
            <a:cxnLst/>
            <a:rect r="r" b="b" t="t" l="l"/>
            <a:pathLst>
              <a:path h="5130289" w="6493694">
                <a:moveTo>
                  <a:pt x="0" y="0"/>
                </a:moveTo>
                <a:lnTo>
                  <a:pt x="6493693" y="0"/>
                </a:lnTo>
                <a:lnTo>
                  <a:pt x="6493693" y="5130289"/>
                </a:lnTo>
                <a:lnTo>
                  <a:pt x="0" y="5130289"/>
                </a:lnTo>
                <a:lnTo>
                  <a:pt x="0" y="0"/>
                </a:lnTo>
                <a:close/>
              </a:path>
            </a:pathLst>
          </a:custGeom>
          <a:blipFill>
            <a:blip r:embed="rId5"/>
            <a:stretch>
              <a:fillRect l="0" t="-818" r="0" b="0"/>
            </a:stretch>
          </a:blipFill>
        </p:spPr>
      </p:sp>
      <p:sp>
        <p:nvSpPr>
          <p:cNvPr name="TextBox 6" id="6"/>
          <p:cNvSpPr txBox="true"/>
          <p:nvPr/>
        </p:nvSpPr>
        <p:spPr>
          <a:xfrm rot="0">
            <a:off x="1304793" y="871664"/>
            <a:ext cx="18568290" cy="1638809"/>
          </a:xfrm>
          <a:prstGeom prst="rect">
            <a:avLst/>
          </a:prstGeom>
        </p:spPr>
        <p:txBody>
          <a:bodyPr anchor="t" rtlCol="false" tIns="0" lIns="0" bIns="0" rIns="0">
            <a:spAutoFit/>
          </a:bodyPr>
          <a:lstStyle/>
          <a:p>
            <a:pPr algn="l">
              <a:lnSpc>
                <a:spcPts val="6283"/>
              </a:lnSpc>
            </a:pPr>
            <a:r>
              <a:rPr lang="en-US" b="true" sz="6100" spc="170">
                <a:solidFill>
                  <a:srgbClr val="E9E9E9"/>
                </a:solidFill>
                <a:latin typeface="HK Modular"/>
                <a:ea typeface="HK Modular"/>
                <a:cs typeface="HK Modular"/>
                <a:sym typeface="HK Modular"/>
              </a:rPr>
              <a:t>ENUMERATE OBJECT IN LOOPS</a:t>
            </a:r>
          </a:p>
          <a:p>
            <a:pPr algn="l">
              <a:lnSpc>
                <a:spcPts val="6489"/>
              </a:lnSpc>
            </a:pPr>
          </a:p>
        </p:txBody>
      </p:sp>
      <p:sp>
        <p:nvSpPr>
          <p:cNvPr name="TextBox 7" id="7"/>
          <p:cNvSpPr txBox="true"/>
          <p:nvPr/>
        </p:nvSpPr>
        <p:spPr>
          <a:xfrm rot="0">
            <a:off x="773119" y="2665606"/>
            <a:ext cx="16230600" cy="24911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Often, when dealing with iterators, we also need to keep a count of iterations. Python eases the programmers’ task by providing a built-in function enumerate() for this task. The enumerate () function adds a counter to an iterable and returns it in the form of an enumerating object. This enumerated object can then be used directly for loops or converted into a list of tuples using the list() function.</a:t>
            </a:r>
          </a:p>
        </p:txBody>
      </p:sp>
      <p:sp>
        <p:nvSpPr>
          <p:cNvPr name="TextBox 8" id="8"/>
          <p:cNvSpPr txBox="true"/>
          <p:nvPr/>
        </p:nvSpPr>
        <p:spPr>
          <a:xfrm rot="0">
            <a:off x="1753693" y="5839550"/>
            <a:ext cx="6477149"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Syntax: enumerate(iterable, start=0)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4166833" y="5888707"/>
            <a:ext cx="10786811" cy="2434118"/>
          </a:xfrm>
          <a:custGeom>
            <a:avLst/>
            <a:gdLst/>
            <a:ahLst/>
            <a:cxnLst/>
            <a:rect r="r" b="b" t="t" l="l"/>
            <a:pathLst>
              <a:path h="2434118" w="10786811">
                <a:moveTo>
                  <a:pt x="0" y="0"/>
                </a:moveTo>
                <a:lnTo>
                  <a:pt x="10786811" y="0"/>
                </a:lnTo>
                <a:lnTo>
                  <a:pt x="10786811" y="2434118"/>
                </a:lnTo>
                <a:lnTo>
                  <a:pt x="0" y="2434118"/>
                </a:lnTo>
                <a:lnTo>
                  <a:pt x="0" y="0"/>
                </a:lnTo>
                <a:close/>
              </a:path>
            </a:pathLst>
          </a:custGeom>
          <a:blipFill>
            <a:blip r:embed="rId5"/>
            <a:stretch>
              <a:fillRect l="0" t="0" r="0" b="0"/>
            </a:stretch>
          </a:blipFill>
        </p:spPr>
      </p:sp>
      <p:sp>
        <p:nvSpPr>
          <p:cNvPr name="TextBox 6" id="6"/>
          <p:cNvSpPr txBox="true"/>
          <p:nvPr/>
        </p:nvSpPr>
        <p:spPr>
          <a:xfrm rot="0">
            <a:off x="3347741" y="591185"/>
            <a:ext cx="16553604"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 ZIP IN PYTHON</a:t>
            </a:r>
          </a:p>
        </p:txBody>
      </p:sp>
      <p:sp>
        <p:nvSpPr>
          <p:cNvPr name="TextBox 7" id="7"/>
          <p:cNvSpPr txBox="true"/>
          <p:nvPr/>
        </p:nvSpPr>
        <p:spPr>
          <a:xfrm rot="0">
            <a:off x="1444938" y="3520530"/>
            <a:ext cx="16230600" cy="10052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Python zip() method takes iterable containers and returns a single iterator object, having mapped values from all the containers. </a:t>
            </a:r>
          </a:p>
        </p:txBody>
      </p:sp>
      <p:sp>
        <p:nvSpPr>
          <p:cNvPr name="TextBox 8" id="8"/>
          <p:cNvSpPr txBox="true"/>
          <p:nvPr/>
        </p:nvSpPr>
        <p:spPr>
          <a:xfrm rot="0">
            <a:off x="6110226" y="9172575"/>
            <a:ext cx="9397454"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{('Nikhil', 1), ('Shambhavi', 3), ('Manjeet', 4), ('Astha', 2)}</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5" id="5"/>
          <p:cNvSpPr txBox="true"/>
          <p:nvPr/>
        </p:nvSpPr>
        <p:spPr>
          <a:xfrm rot="0">
            <a:off x="2981807" y="858754"/>
            <a:ext cx="12064178"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SET IN PYTHON</a:t>
            </a:r>
          </a:p>
        </p:txBody>
      </p:sp>
      <p:sp>
        <p:nvSpPr>
          <p:cNvPr name="TextBox 6" id="6"/>
          <p:cNvSpPr txBox="true"/>
          <p:nvPr/>
        </p:nvSpPr>
        <p:spPr>
          <a:xfrm rot="0">
            <a:off x="1452413" y="2653735"/>
            <a:ext cx="16230600" cy="10052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A Set in Python programming is an unordered collection data type that is iterable, mutable and has no duplicate elements. </a:t>
            </a:r>
          </a:p>
        </p:txBody>
      </p:sp>
      <p:sp>
        <p:nvSpPr>
          <p:cNvPr name="TextBox 7" id="7"/>
          <p:cNvSpPr txBox="true"/>
          <p:nvPr/>
        </p:nvSpPr>
        <p:spPr>
          <a:xfrm rot="0">
            <a:off x="1452413" y="4096474"/>
            <a:ext cx="10563969"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Set are represented by { } (values enclosed in curly braces)</a:t>
            </a:r>
          </a:p>
        </p:txBody>
      </p:sp>
      <p:sp>
        <p:nvSpPr>
          <p:cNvPr name="TextBox 8" id="8"/>
          <p:cNvSpPr txBox="true"/>
          <p:nvPr/>
        </p:nvSpPr>
        <p:spPr>
          <a:xfrm rot="0">
            <a:off x="847425" y="5435054"/>
            <a:ext cx="17440575" cy="19958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The major advantage of using a set, as opposed to a list, is that it has a highly optimized method for checking whether a specific element is contained in the set. This is based on a data structure known as a hash table. Since sets are unordered, we cannot access items using indexes as we do in lists.</a:t>
            </a:r>
          </a:p>
        </p:txBody>
      </p:sp>
      <p:sp>
        <p:nvSpPr>
          <p:cNvPr name="TextBox 9" id="9"/>
          <p:cNvSpPr txBox="true"/>
          <p:nvPr/>
        </p:nvSpPr>
        <p:spPr>
          <a:xfrm rot="0">
            <a:off x="1722259" y="7300595"/>
            <a:ext cx="7845453" cy="29864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 typecasting list to set</a:t>
            </a:r>
          </a:p>
          <a:p>
            <a:pPr algn="ctr">
              <a:lnSpc>
                <a:spcPts val="3919"/>
              </a:lnSpc>
              <a:spcBef>
                <a:spcPct val="0"/>
              </a:spcBef>
            </a:pPr>
            <a:r>
              <a:rPr lang="en-US" sz="2799">
                <a:solidFill>
                  <a:srgbClr val="FFFFFF"/>
                </a:solidFill>
                <a:latin typeface="Poppins"/>
                <a:ea typeface="Poppins"/>
                <a:cs typeface="Poppins"/>
                <a:sym typeface="Poppins"/>
              </a:rPr>
              <a:t>myset = set(["a", "b", "c"])</a:t>
            </a:r>
          </a:p>
          <a:p>
            <a:pPr algn="ctr">
              <a:lnSpc>
                <a:spcPts val="3919"/>
              </a:lnSpc>
              <a:spcBef>
                <a:spcPct val="0"/>
              </a:spcBef>
            </a:pPr>
            <a:r>
              <a:rPr lang="en-US" sz="2799">
                <a:solidFill>
                  <a:srgbClr val="FFFFFF"/>
                </a:solidFill>
                <a:latin typeface="Poppins"/>
                <a:ea typeface="Poppins"/>
                <a:cs typeface="Poppins"/>
                <a:sym typeface="Poppins"/>
              </a:rPr>
              <a:t>print(myset)</a:t>
            </a:r>
          </a:p>
          <a:p>
            <a:pPr algn="ctr">
              <a:lnSpc>
                <a:spcPts val="3919"/>
              </a:lnSpc>
              <a:spcBef>
                <a:spcPct val="0"/>
              </a:spcBef>
            </a:pPr>
            <a:r>
              <a:rPr lang="en-US" sz="2799">
                <a:solidFill>
                  <a:srgbClr val="FFFFFF"/>
                </a:solidFill>
                <a:latin typeface="Poppins"/>
                <a:ea typeface="Poppins"/>
                <a:cs typeface="Poppins"/>
                <a:sym typeface="Poppins"/>
              </a:rPr>
              <a:t># Adding element to the set</a:t>
            </a:r>
          </a:p>
          <a:p>
            <a:pPr algn="ctr">
              <a:lnSpc>
                <a:spcPts val="3919"/>
              </a:lnSpc>
              <a:spcBef>
                <a:spcPct val="0"/>
              </a:spcBef>
            </a:pPr>
            <a:r>
              <a:rPr lang="en-US" sz="2799">
                <a:solidFill>
                  <a:srgbClr val="FFFFFF"/>
                </a:solidFill>
                <a:latin typeface="Poppins"/>
                <a:ea typeface="Poppins"/>
                <a:cs typeface="Poppins"/>
                <a:sym typeface="Poppins"/>
              </a:rPr>
              <a:t>myset.add("d")</a:t>
            </a:r>
          </a:p>
          <a:p>
            <a:pPr algn="ctr">
              <a:lnSpc>
                <a:spcPts val="3919"/>
              </a:lnSpc>
              <a:spcBef>
                <a:spcPct val="0"/>
              </a:spcBef>
            </a:pPr>
            <a:r>
              <a:rPr lang="en-US" sz="2799">
                <a:solidFill>
                  <a:srgbClr val="FFFFFF"/>
                </a:solidFill>
                <a:latin typeface="Poppins"/>
                <a:ea typeface="Poppins"/>
                <a:cs typeface="Poppins"/>
                <a:sym typeface="Poppins"/>
              </a:rPr>
              <a:t>print(myset)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168372" y="4446344"/>
            <a:ext cx="8406282" cy="5476820"/>
          </a:xfrm>
          <a:custGeom>
            <a:avLst/>
            <a:gdLst/>
            <a:ahLst/>
            <a:cxnLst/>
            <a:rect r="r" b="b" t="t" l="l"/>
            <a:pathLst>
              <a:path h="5476820" w="8406282">
                <a:moveTo>
                  <a:pt x="0" y="0"/>
                </a:moveTo>
                <a:lnTo>
                  <a:pt x="8406282" y="0"/>
                </a:lnTo>
                <a:lnTo>
                  <a:pt x="8406282" y="5476820"/>
                </a:lnTo>
                <a:lnTo>
                  <a:pt x="0" y="5476820"/>
                </a:lnTo>
                <a:lnTo>
                  <a:pt x="0" y="0"/>
                </a:lnTo>
                <a:close/>
              </a:path>
            </a:pathLst>
          </a:custGeom>
          <a:blipFill>
            <a:blip r:embed="rId5"/>
            <a:stretch>
              <a:fillRect l="0" t="0" r="0" b="0"/>
            </a:stretch>
          </a:blipFill>
        </p:spPr>
      </p:sp>
      <p:sp>
        <p:nvSpPr>
          <p:cNvPr name="TextBox 6" id="6"/>
          <p:cNvSpPr txBox="true"/>
          <p:nvPr/>
        </p:nvSpPr>
        <p:spPr>
          <a:xfrm rot="0">
            <a:off x="3168372" y="1123950"/>
            <a:ext cx="12739821"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UNION OPERATION </a:t>
            </a:r>
          </a:p>
        </p:txBody>
      </p:sp>
      <p:sp>
        <p:nvSpPr>
          <p:cNvPr name="TextBox 7" id="7"/>
          <p:cNvSpPr txBox="true"/>
          <p:nvPr/>
        </p:nvSpPr>
        <p:spPr>
          <a:xfrm rot="0">
            <a:off x="0" y="2825750"/>
            <a:ext cx="18288000" cy="15005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t</a:t>
            </a:r>
            <a:r>
              <a:rPr lang="en-US" sz="2799">
                <a:solidFill>
                  <a:srgbClr val="E9E9E9"/>
                </a:solidFill>
                <a:latin typeface="Poppins"/>
                <a:ea typeface="Poppins"/>
                <a:cs typeface="Poppins"/>
                <a:sym typeface="Poppins"/>
              </a:rPr>
              <a:t>wo sets can be merged using union() function or | operator. Both Hash Table values are accessed and traversed with merge operation perform on them to combine the elements, at the same time duplicates are removed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4985058" y="783075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0593" y="3726930"/>
            <a:ext cx="5853097" cy="1448792"/>
            <a:chOff x="0" y="0"/>
            <a:chExt cx="1541556" cy="381575"/>
          </a:xfrm>
        </p:grpSpPr>
        <p:sp>
          <p:nvSpPr>
            <p:cNvPr name="Freeform 4" id="4"/>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5" id="5"/>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454945" y="3821059"/>
            <a:ext cx="5853097" cy="1354663"/>
            <a:chOff x="0" y="0"/>
            <a:chExt cx="1541556" cy="356784"/>
          </a:xfrm>
        </p:grpSpPr>
        <p:sp>
          <p:nvSpPr>
            <p:cNvPr name="Freeform 7" id="7"/>
            <p:cNvSpPr/>
            <p:nvPr/>
          </p:nvSpPr>
          <p:spPr>
            <a:xfrm flipH="false" flipV="false" rot="0">
              <a:off x="0" y="0"/>
              <a:ext cx="1541556" cy="356784"/>
            </a:xfrm>
            <a:custGeom>
              <a:avLst/>
              <a:gdLst/>
              <a:ahLst/>
              <a:cxnLst/>
              <a:rect r="r" b="b" t="t" l="l"/>
              <a:pathLst>
                <a:path h="356784" w="1541556">
                  <a:moveTo>
                    <a:pt x="67458" y="0"/>
                  </a:moveTo>
                  <a:lnTo>
                    <a:pt x="1474098" y="0"/>
                  </a:lnTo>
                  <a:cubicBezTo>
                    <a:pt x="1511354" y="0"/>
                    <a:pt x="1541556" y="30202"/>
                    <a:pt x="1541556" y="67458"/>
                  </a:cubicBezTo>
                  <a:lnTo>
                    <a:pt x="1541556" y="289326"/>
                  </a:lnTo>
                  <a:cubicBezTo>
                    <a:pt x="1541556" y="307217"/>
                    <a:pt x="1534449" y="324375"/>
                    <a:pt x="1521798" y="337026"/>
                  </a:cubicBezTo>
                  <a:cubicBezTo>
                    <a:pt x="1509148" y="349677"/>
                    <a:pt x="1491989" y="356784"/>
                    <a:pt x="1474098" y="356784"/>
                  </a:cubicBezTo>
                  <a:lnTo>
                    <a:pt x="67458" y="356784"/>
                  </a:lnTo>
                  <a:cubicBezTo>
                    <a:pt x="49567" y="356784"/>
                    <a:pt x="32409" y="349677"/>
                    <a:pt x="19758" y="337026"/>
                  </a:cubicBezTo>
                  <a:cubicBezTo>
                    <a:pt x="7107" y="324375"/>
                    <a:pt x="0" y="307217"/>
                    <a:pt x="0" y="289326"/>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8" id="8"/>
            <p:cNvSpPr txBox="true"/>
            <p:nvPr/>
          </p:nvSpPr>
          <p:spPr>
            <a:xfrm>
              <a:off x="0" y="-57150"/>
              <a:ext cx="1541556" cy="413934"/>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769602" y="6894266"/>
            <a:ext cx="5853097" cy="1448792"/>
            <a:chOff x="0" y="0"/>
            <a:chExt cx="1541556" cy="381575"/>
          </a:xfrm>
        </p:grpSpPr>
        <p:sp>
          <p:nvSpPr>
            <p:cNvPr name="Freeform 10" id="10"/>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11" id="11"/>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2490593" y="4106446"/>
            <a:ext cx="5265154"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DATABASE</a:t>
            </a:r>
          </a:p>
        </p:txBody>
      </p:sp>
      <p:sp>
        <p:nvSpPr>
          <p:cNvPr name="Freeform 13" id="13"/>
          <p:cNvSpPr/>
          <p:nvPr/>
        </p:nvSpPr>
        <p:spPr>
          <a:xfrm flipH="false" flipV="false" rot="3005931">
            <a:off x="-2912645" y="-1196797"/>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14" id="14"/>
          <p:cNvSpPr txBox="true"/>
          <p:nvPr/>
        </p:nvSpPr>
        <p:spPr>
          <a:xfrm rot="0">
            <a:off x="2298908" y="1278730"/>
            <a:ext cx="13235222" cy="932558"/>
          </a:xfrm>
          <a:prstGeom prst="rect">
            <a:avLst/>
          </a:prstGeom>
        </p:spPr>
        <p:txBody>
          <a:bodyPr anchor="t" rtlCol="false" tIns="0" lIns="0" bIns="0" rIns="0">
            <a:spAutoFit/>
          </a:bodyPr>
          <a:lstStyle/>
          <a:p>
            <a:pPr algn="ctr">
              <a:lnSpc>
                <a:spcPts val="7038"/>
              </a:lnSpc>
            </a:pPr>
            <a:r>
              <a:rPr lang="en-US" b="true" sz="7109">
                <a:solidFill>
                  <a:srgbClr val="000000"/>
                </a:solidFill>
                <a:latin typeface="HK Modular"/>
                <a:ea typeface="HK Modular"/>
                <a:cs typeface="HK Modular"/>
                <a:sym typeface="HK Modular"/>
              </a:rPr>
              <a:t>TABLE OF CONTENTS</a:t>
            </a:r>
          </a:p>
        </p:txBody>
      </p:sp>
      <p:sp>
        <p:nvSpPr>
          <p:cNvPr name="TextBox 15" id="15"/>
          <p:cNvSpPr txBox="true"/>
          <p:nvPr/>
        </p:nvSpPr>
        <p:spPr>
          <a:xfrm rot="0">
            <a:off x="10219028" y="4153511"/>
            <a:ext cx="4324930" cy="5099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ER DIAGRAM</a:t>
            </a:r>
          </a:p>
        </p:txBody>
      </p:sp>
      <p:sp>
        <p:nvSpPr>
          <p:cNvPr name="TextBox 16" id="16"/>
          <p:cNvSpPr txBox="true"/>
          <p:nvPr/>
        </p:nvSpPr>
        <p:spPr>
          <a:xfrm rot="0">
            <a:off x="2837441" y="7424118"/>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DJANGO</a:t>
            </a:r>
          </a:p>
        </p:txBody>
      </p:sp>
      <p:grpSp>
        <p:nvGrpSpPr>
          <p:cNvPr name="Group 17" id="17"/>
          <p:cNvGrpSpPr/>
          <p:nvPr/>
        </p:nvGrpSpPr>
        <p:grpSpPr>
          <a:xfrm rot="0">
            <a:off x="10863361" y="6785447"/>
            <a:ext cx="5853097" cy="1448792"/>
            <a:chOff x="0" y="0"/>
            <a:chExt cx="1541556" cy="381575"/>
          </a:xfrm>
        </p:grpSpPr>
        <p:sp>
          <p:nvSpPr>
            <p:cNvPr name="Freeform 18" id="18"/>
            <p:cNvSpPr/>
            <p:nvPr/>
          </p:nvSpPr>
          <p:spPr>
            <a:xfrm flipH="false" flipV="false" rot="0">
              <a:off x="0" y="0"/>
              <a:ext cx="1541556" cy="381575"/>
            </a:xfrm>
            <a:custGeom>
              <a:avLst/>
              <a:gdLst/>
              <a:ahLst/>
              <a:cxnLst/>
              <a:rect r="r" b="b" t="t" l="l"/>
              <a:pathLst>
                <a:path h="381575" w="1541556">
                  <a:moveTo>
                    <a:pt x="67458" y="0"/>
                  </a:moveTo>
                  <a:lnTo>
                    <a:pt x="1474098" y="0"/>
                  </a:lnTo>
                  <a:cubicBezTo>
                    <a:pt x="1511354" y="0"/>
                    <a:pt x="1541556" y="30202"/>
                    <a:pt x="1541556" y="67458"/>
                  </a:cubicBezTo>
                  <a:lnTo>
                    <a:pt x="1541556" y="314117"/>
                  </a:lnTo>
                  <a:cubicBezTo>
                    <a:pt x="1541556" y="332008"/>
                    <a:pt x="1534449" y="349166"/>
                    <a:pt x="1521798" y="361817"/>
                  </a:cubicBezTo>
                  <a:cubicBezTo>
                    <a:pt x="1509148" y="374468"/>
                    <a:pt x="1491989" y="381575"/>
                    <a:pt x="1474098" y="381575"/>
                  </a:cubicBezTo>
                  <a:lnTo>
                    <a:pt x="67458" y="381575"/>
                  </a:lnTo>
                  <a:cubicBezTo>
                    <a:pt x="30202" y="381575"/>
                    <a:pt x="0" y="351373"/>
                    <a:pt x="0" y="314117"/>
                  </a:cubicBezTo>
                  <a:lnTo>
                    <a:pt x="0" y="67458"/>
                  </a:lnTo>
                  <a:cubicBezTo>
                    <a:pt x="0" y="49567"/>
                    <a:pt x="7107" y="32409"/>
                    <a:pt x="19758" y="19758"/>
                  </a:cubicBezTo>
                  <a:cubicBezTo>
                    <a:pt x="32409" y="7107"/>
                    <a:pt x="49567" y="0"/>
                    <a:pt x="67458" y="0"/>
                  </a:cubicBezTo>
                  <a:close/>
                </a:path>
              </a:pathLst>
            </a:custGeom>
            <a:solidFill>
              <a:srgbClr val="0054C5"/>
            </a:solidFill>
          </p:spPr>
        </p:sp>
        <p:sp>
          <p:nvSpPr>
            <p:cNvPr name="TextBox 19" id="19"/>
            <p:cNvSpPr txBox="true"/>
            <p:nvPr/>
          </p:nvSpPr>
          <p:spPr>
            <a:xfrm>
              <a:off x="0" y="-57150"/>
              <a:ext cx="1541556" cy="438725"/>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0863361" y="7212028"/>
            <a:ext cx="5506249" cy="509905"/>
          </a:xfrm>
          <a:prstGeom prst="rect">
            <a:avLst/>
          </a:prstGeom>
        </p:spPr>
        <p:txBody>
          <a:bodyPr anchor="t" rtlCol="false" tIns="0" lIns="0" bIns="0" rIns="0">
            <a:spAutoFit/>
          </a:bodyPr>
          <a:lstStyle/>
          <a:p>
            <a:pPr algn="ctr">
              <a:lnSpc>
                <a:spcPts val="3920"/>
              </a:lnSpc>
            </a:pPr>
            <a:r>
              <a:rPr lang="en-US" sz="2800">
                <a:solidFill>
                  <a:srgbClr val="FFFFFF"/>
                </a:solidFill>
                <a:latin typeface="Poppins"/>
                <a:ea typeface="Poppins"/>
                <a:cs typeface="Poppins"/>
                <a:sym typeface="Poppins"/>
              </a:rPr>
              <a:t>API,DRF</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5202005" y="4183380"/>
            <a:ext cx="5625487" cy="5697150"/>
          </a:xfrm>
          <a:custGeom>
            <a:avLst/>
            <a:gdLst/>
            <a:ahLst/>
            <a:cxnLst/>
            <a:rect r="r" b="b" t="t" l="l"/>
            <a:pathLst>
              <a:path h="5697150" w="5625487">
                <a:moveTo>
                  <a:pt x="0" y="0"/>
                </a:moveTo>
                <a:lnTo>
                  <a:pt x="5625488" y="0"/>
                </a:lnTo>
                <a:lnTo>
                  <a:pt x="5625488" y="5697150"/>
                </a:lnTo>
                <a:lnTo>
                  <a:pt x="0" y="5697150"/>
                </a:lnTo>
                <a:lnTo>
                  <a:pt x="0" y="0"/>
                </a:lnTo>
                <a:close/>
              </a:path>
            </a:pathLst>
          </a:custGeom>
          <a:blipFill>
            <a:blip r:embed="rId5"/>
            <a:stretch>
              <a:fillRect l="0" t="0" r="0" b="0"/>
            </a:stretch>
          </a:blipFill>
        </p:spPr>
      </p:sp>
      <p:sp>
        <p:nvSpPr>
          <p:cNvPr name="TextBox 6" id="6"/>
          <p:cNvSpPr txBox="true"/>
          <p:nvPr/>
        </p:nvSpPr>
        <p:spPr>
          <a:xfrm rot="0">
            <a:off x="552187" y="677981"/>
            <a:ext cx="17051994" cy="18846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INTERSECTION </a:t>
            </a:r>
          </a:p>
          <a:p>
            <a:pPr algn="l">
              <a:lnSpc>
                <a:spcPts val="7210"/>
              </a:lnSpc>
            </a:pPr>
            <a:r>
              <a:rPr lang="en-US" b="true" sz="7000" spc="196">
                <a:solidFill>
                  <a:srgbClr val="E9E9E9"/>
                </a:solidFill>
                <a:latin typeface="HK Modular"/>
                <a:ea typeface="HK Modular"/>
                <a:cs typeface="HK Modular"/>
                <a:sym typeface="HK Modular"/>
              </a:rPr>
              <a:t> OPERATION IN SET</a:t>
            </a:r>
          </a:p>
        </p:txBody>
      </p:sp>
      <p:sp>
        <p:nvSpPr>
          <p:cNvPr name="TextBox 7" id="7"/>
          <p:cNvSpPr txBox="true"/>
          <p:nvPr/>
        </p:nvSpPr>
        <p:spPr>
          <a:xfrm rot="0">
            <a:off x="0" y="2825750"/>
            <a:ext cx="18288000" cy="10052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This can be done through intersection() or &amp; operator. Common Elements are selected. They are similar to iteration over the Hash lists and combining the same values on both the Table.</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0065670" y="4662982"/>
            <a:ext cx="8668587" cy="5260182"/>
          </a:xfrm>
          <a:custGeom>
            <a:avLst/>
            <a:gdLst/>
            <a:ahLst/>
            <a:cxnLst/>
            <a:rect r="r" b="b" t="t" l="l"/>
            <a:pathLst>
              <a:path h="5260182" w="8668587">
                <a:moveTo>
                  <a:pt x="0" y="0"/>
                </a:moveTo>
                <a:lnTo>
                  <a:pt x="8668588" y="0"/>
                </a:lnTo>
                <a:lnTo>
                  <a:pt x="8668588" y="5260182"/>
                </a:lnTo>
                <a:lnTo>
                  <a:pt x="0" y="5260182"/>
                </a:lnTo>
                <a:lnTo>
                  <a:pt x="0" y="0"/>
                </a:lnTo>
                <a:close/>
              </a:path>
            </a:pathLst>
          </a:custGeom>
          <a:blipFill>
            <a:blip r:embed="rId5"/>
            <a:stretch>
              <a:fillRect l="-3000" t="0" r="-7888" b="0"/>
            </a:stretch>
          </a:blipFill>
        </p:spPr>
      </p:sp>
      <p:sp>
        <p:nvSpPr>
          <p:cNvPr name="TextBox 6" id="6"/>
          <p:cNvSpPr txBox="true"/>
          <p:nvPr/>
        </p:nvSpPr>
        <p:spPr>
          <a:xfrm rot="0">
            <a:off x="2981807" y="858754"/>
            <a:ext cx="12064178"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TUPLE IN PYTHON</a:t>
            </a:r>
          </a:p>
        </p:txBody>
      </p:sp>
      <p:sp>
        <p:nvSpPr>
          <p:cNvPr name="TextBox 7" id="7"/>
          <p:cNvSpPr txBox="true"/>
          <p:nvPr/>
        </p:nvSpPr>
        <p:spPr>
          <a:xfrm rot="0">
            <a:off x="847425" y="2653735"/>
            <a:ext cx="17440575" cy="10052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A tuple is a collection similar to a Python List</a:t>
            </a:r>
            <a:r>
              <a:rPr lang="en-US" sz="2799">
                <a:solidFill>
                  <a:srgbClr val="FFFFFF"/>
                </a:solidFill>
                <a:latin typeface="Poppins"/>
                <a:ea typeface="Poppins"/>
                <a:cs typeface="Poppins"/>
                <a:sym typeface="Poppins"/>
              </a:rPr>
              <a:t> The primary difference is that we cannot modify a tuple once it is created.</a:t>
            </a:r>
          </a:p>
        </p:txBody>
      </p:sp>
      <p:sp>
        <p:nvSpPr>
          <p:cNvPr name="TextBox 8" id="8"/>
          <p:cNvSpPr txBox="true"/>
          <p:nvPr/>
        </p:nvSpPr>
        <p:spPr>
          <a:xfrm rot="0">
            <a:off x="1373385" y="4096474"/>
            <a:ext cx="10098137"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We create a tuple by placing items inside parentheses ()</a:t>
            </a:r>
          </a:p>
        </p:txBody>
      </p:sp>
      <p:sp>
        <p:nvSpPr>
          <p:cNvPr name="TextBox 9" id="9"/>
          <p:cNvSpPr txBox="true"/>
          <p:nvPr/>
        </p:nvSpPr>
        <p:spPr>
          <a:xfrm rot="0">
            <a:off x="93463" y="5057775"/>
            <a:ext cx="9474250" cy="24911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Tuple Characteristics</a:t>
            </a:r>
          </a:p>
          <a:p>
            <a:pPr algn="ctr">
              <a:lnSpc>
                <a:spcPts val="3919"/>
              </a:lnSpc>
              <a:spcBef>
                <a:spcPct val="0"/>
              </a:spcBef>
            </a:pPr>
            <a:r>
              <a:rPr lang="en-US" sz="2799">
                <a:solidFill>
                  <a:srgbClr val="FFFFFF"/>
                </a:solidFill>
                <a:latin typeface="Poppins"/>
                <a:ea typeface="Poppins"/>
                <a:cs typeface="Poppins"/>
                <a:sym typeface="Poppins"/>
              </a:rPr>
              <a:t>Tuples are:</a:t>
            </a:r>
          </a:p>
          <a:p>
            <a:pPr algn="ctr">
              <a:lnSpc>
                <a:spcPts val="3919"/>
              </a:lnSpc>
              <a:spcBef>
                <a:spcPct val="0"/>
              </a:spcBef>
            </a:pPr>
            <a:r>
              <a:rPr lang="en-US" sz="2799">
                <a:solidFill>
                  <a:srgbClr val="FFFFFF"/>
                </a:solidFill>
                <a:latin typeface="Poppins"/>
                <a:ea typeface="Poppins"/>
                <a:cs typeface="Poppins"/>
                <a:sym typeface="Poppins"/>
              </a:rPr>
              <a:t>Ordered - They maintain the order of elements.</a:t>
            </a:r>
          </a:p>
          <a:p>
            <a:pPr algn="ctr">
              <a:lnSpc>
                <a:spcPts val="3919"/>
              </a:lnSpc>
              <a:spcBef>
                <a:spcPct val="0"/>
              </a:spcBef>
            </a:pPr>
            <a:r>
              <a:rPr lang="en-US" sz="2799">
                <a:solidFill>
                  <a:srgbClr val="FFFFFF"/>
                </a:solidFill>
                <a:latin typeface="Poppins"/>
                <a:ea typeface="Poppins"/>
                <a:cs typeface="Poppins"/>
                <a:sym typeface="Poppins"/>
              </a:rPr>
              <a:t>Immutable - They cannot be changed after creation.</a:t>
            </a:r>
          </a:p>
          <a:p>
            <a:pPr algn="ctr">
              <a:lnSpc>
                <a:spcPts val="3919"/>
              </a:lnSpc>
              <a:spcBef>
                <a:spcPct val="0"/>
              </a:spcBef>
            </a:pPr>
            <a:r>
              <a:rPr lang="en-US" sz="2799">
                <a:solidFill>
                  <a:srgbClr val="FFFFFF"/>
                </a:solidFill>
                <a:latin typeface="Poppins"/>
                <a:ea typeface="Poppins"/>
                <a:cs typeface="Poppins"/>
                <a:sym typeface="Poppins"/>
              </a:rPr>
              <a:t>Allow duplicates - They can contain duplicate values.</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7354574" y="5533051"/>
            <a:ext cx="10714364" cy="3725249"/>
          </a:xfrm>
          <a:custGeom>
            <a:avLst/>
            <a:gdLst/>
            <a:ahLst/>
            <a:cxnLst/>
            <a:rect r="r" b="b" t="t" l="l"/>
            <a:pathLst>
              <a:path h="3725249" w="10714364">
                <a:moveTo>
                  <a:pt x="0" y="0"/>
                </a:moveTo>
                <a:lnTo>
                  <a:pt x="10714364" y="0"/>
                </a:lnTo>
                <a:lnTo>
                  <a:pt x="10714364" y="3725249"/>
                </a:lnTo>
                <a:lnTo>
                  <a:pt x="0" y="3725249"/>
                </a:lnTo>
                <a:lnTo>
                  <a:pt x="0" y="0"/>
                </a:lnTo>
                <a:close/>
              </a:path>
            </a:pathLst>
          </a:custGeom>
          <a:blipFill>
            <a:blip r:embed="rId5"/>
            <a:stretch>
              <a:fillRect l="0" t="0" r="0" b="0"/>
            </a:stretch>
          </a:blipFill>
        </p:spPr>
      </p:sp>
      <p:sp>
        <p:nvSpPr>
          <p:cNvPr name="TextBox 6" id="6"/>
          <p:cNvSpPr txBox="true"/>
          <p:nvPr/>
        </p:nvSpPr>
        <p:spPr>
          <a:xfrm rot="0">
            <a:off x="3405621" y="591185"/>
            <a:ext cx="14139097"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FUNCTION IN PYTHON</a:t>
            </a:r>
          </a:p>
        </p:txBody>
      </p:sp>
      <p:sp>
        <p:nvSpPr>
          <p:cNvPr name="TextBox 7" id="7"/>
          <p:cNvSpPr txBox="true"/>
          <p:nvPr/>
        </p:nvSpPr>
        <p:spPr>
          <a:xfrm rot="0">
            <a:off x="847425" y="2653735"/>
            <a:ext cx="17440575" cy="10052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a function is </a:t>
            </a:r>
            <a:r>
              <a:rPr lang="en-US" b="true" sz="2799">
                <a:solidFill>
                  <a:srgbClr val="FFFFFF"/>
                </a:solidFill>
                <a:latin typeface="Poppins Medium"/>
                <a:ea typeface="Poppins Medium"/>
                <a:cs typeface="Poppins Medium"/>
                <a:sym typeface="Poppins Medium"/>
              </a:rPr>
              <a:t>a block of program statements which can be used repetitively in a program</a:t>
            </a:r>
            <a:r>
              <a:rPr lang="en-US" sz="2799">
                <a:solidFill>
                  <a:srgbClr val="FFFFFF"/>
                </a:solidFill>
                <a:latin typeface="Poppins"/>
                <a:ea typeface="Poppins"/>
                <a:cs typeface="Poppins"/>
                <a:sym typeface="Poppins"/>
              </a:rPr>
              <a:t>. It saves the time of a developer. In Python concept of function is same as in other languages.</a:t>
            </a:r>
          </a:p>
        </p:txBody>
      </p:sp>
      <p:sp>
        <p:nvSpPr>
          <p:cNvPr name="TextBox 8" id="8"/>
          <p:cNvSpPr txBox="true"/>
          <p:nvPr/>
        </p:nvSpPr>
        <p:spPr>
          <a:xfrm rot="0">
            <a:off x="2775346" y="4096474"/>
            <a:ext cx="7294215" cy="509905"/>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Poppins"/>
                <a:ea typeface="Poppins"/>
                <a:cs typeface="Poppins"/>
                <a:sym typeface="Poppins"/>
              </a:rPr>
              <a:t>we can create python using def keyword.</a:t>
            </a:r>
          </a:p>
        </p:txBody>
      </p:sp>
      <p:sp>
        <p:nvSpPr>
          <p:cNvPr name="TextBox 9" id="9"/>
          <p:cNvSpPr txBox="true"/>
          <p:nvPr/>
        </p:nvSpPr>
        <p:spPr>
          <a:xfrm rot="0">
            <a:off x="2907282" y="5057775"/>
            <a:ext cx="3846612" cy="15005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syntax:</a:t>
            </a:r>
          </a:p>
          <a:p>
            <a:pPr algn="ctr">
              <a:lnSpc>
                <a:spcPts val="3919"/>
              </a:lnSpc>
            </a:pPr>
            <a:r>
              <a:rPr lang="en-US" sz="2799">
                <a:solidFill>
                  <a:srgbClr val="FFFFFF"/>
                </a:solidFill>
                <a:latin typeface="Poppins"/>
                <a:ea typeface="Poppins"/>
                <a:cs typeface="Poppins"/>
                <a:sym typeface="Poppins"/>
              </a:rPr>
              <a:t>def function_name():</a:t>
            </a:r>
          </a:p>
          <a:p>
            <a:pPr algn="ctr">
              <a:lnSpc>
                <a:spcPts val="3919"/>
              </a:lnSpc>
              <a:spcBef>
                <a:spcPct val="0"/>
              </a:spcBef>
            </a:pPr>
            <a:r>
              <a:rPr lang="en-US" sz="2799">
                <a:solidFill>
                  <a:srgbClr val="FFFFFF"/>
                </a:solidFill>
                <a:latin typeface="Poppins"/>
                <a:ea typeface="Poppins"/>
                <a:cs typeface="Poppins"/>
                <a:sym typeface="Poppins"/>
              </a:rPr>
              <a:t>print(“**”)</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5040550" y="3496217"/>
            <a:ext cx="7850125" cy="5762083"/>
          </a:xfrm>
          <a:custGeom>
            <a:avLst/>
            <a:gdLst/>
            <a:ahLst/>
            <a:cxnLst/>
            <a:rect r="r" b="b" t="t" l="l"/>
            <a:pathLst>
              <a:path h="5762083" w="7850125">
                <a:moveTo>
                  <a:pt x="0" y="0"/>
                </a:moveTo>
                <a:lnTo>
                  <a:pt x="7850125" y="0"/>
                </a:lnTo>
                <a:lnTo>
                  <a:pt x="7850125" y="5762083"/>
                </a:lnTo>
                <a:lnTo>
                  <a:pt x="0" y="5762083"/>
                </a:lnTo>
                <a:lnTo>
                  <a:pt x="0" y="0"/>
                </a:lnTo>
                <a:close/>
              </a:path>
            </a:pathLst>
          </a:custGeom>
          <a:blipFill>
            <a:blip r:embed="rId5"/>
            <a:stretch>
              <a:fillRect l="0" t="0" r="0" b="0"/>
            </a:stretch>
          </a:blipFill>
        </p:spPr>
      </p:sp>
      <p:sp>
        <p:nvSpPr>
          <p:cNvPr name="TextBox 6" id="6"/>
          <p:cNvSpPr txBox="true"/>
          <p:nvPr/>
        </p:nvSpPr>
        <p:spPr>
          <a:xfrm rot="0">
            <a:off x="847425" y="591185"/>
            <a:ext cx="17767619"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CREATE FUNCTION PYTHON</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5" id="5"/>
          <p:cNvSpPr txBox="true"/>
          <p:nvPr/>
        </p:nvSpPr>
        <p:spPr>
          <a:xfrm rot="0">
            <a:off x="3405621" y="591185"/>
            <a:ext cx="14139097"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LAMBDA FUNCTION</a:t>
            </a:r>
          </a:p>
        </p:txBody>
      </p:sp>
      <p:sp>
        <p:nvSpPr>
          <p:cNvPr name="TextBox 6" id="6"/>
          <p:cNvSpPr txBox="true"/>
          <p:nvPr/>
        </p:nvSpPr>
        <p:spPr>
          <a:xfrm rot="0">
            <a:off x="847425" y="2653735"/>
            <a:ext cx="17440575" cy="24911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A lambda function is a small, anonymous function in Python that is defined using the lambda keyword</a:t>
            </a:r>
          </a:p>
          <a:p>
            <a:pPr algn="ctr">
              <a:lnSpc>
                <a:spcPts val="3919"/>
              </a:lnSpc>
              <a:spcBef>
                <a:spcPct val="0"/>
              </a:spcBef>
            </a:pPr>
            <a:r>
              <a:rPr lang="en-US" sz="2799">
                <a:solidFill>
                  <a:srgbClr val="FFFFFF"/>
                </a:solidFill>
                <a:latin typeface="Poppins"/>
                <a:ea typeface="Poppins"/>
                <a:cs typeface="Poppins"/>
                <a:sym typeface="Poppins"/>
              </a:rPr>
              <a:t>Lambda functions can have any number of arguments but only one expression, which is evaluated and returned. They are commonly used for short, simple operations, especially as arguments to higher-order functions like map, filter, and sorted.</a:t>
            </a:r>
          </a:p>
        </p:txBody>
      </p:sp>
      <p:sp>
        <p:nvSpPr>
          <p:cNvPr name="TextBox 7" id="7"/>
          <p:cNvSpPr txBox="true"/>
          <p:nvPr/>
        </p:nvSpPr>
        <p:spPr>
          <a:xfrm rot="0">
            <a:off x="2121828" y="5720115"/>
            <a:ext cx="5693902" cy="10052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lambda arguments: expression</a:t>
            </a:r>
          </a:p>
          <a:p>
            <a:pPr algn="ctr">
              <a:lnSpc>
                <a:spcPts val="3919"/>
              </a:lnSpc>
              <a:spcBef>
                <a:spcPct val="0"/>
              </a:spcBef>
            </a:pPr>
          </a:p>
        </p:txBody>
      </p:sp>
      <p:sp>
        <p:nvSpPr>
          <p:cNvPr name="TextBox 8" id="8"/>
          <p:cNvSpPr txBox="true"/>
          <p:nvPr/>
        </p:nvSpPr>
        <p:spPr>
          <a:xfrm rot="0">
            <a:off x="4272568" y="7960649"/>
            <a:ext cx="6202601" cy="15005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add = lambda x, y: x + y</a:t>
            </a:r>
          </a:p>
          <a:p>
            <a:pPr algn="ctr">
              <a:lnSpc>
                <a:spcPts val="3919"/>
              </a:lnSpc>
            </a:pPr>
            <a:r>
              <a:rPr lang="en-US" sz="2799">
                <a:solidFill>
                  <a:srgbClr val="FFFFFF"/>
                </a:solidFill>
                <a:latin typeface="Poppins"/>
                <a:ea typeface="Poppins"/>
                <a:cs typeface="Poppins"/>
                <a:sym typeface="Poppins"/>
              </a:rPr>
              <a:t>print(add(5, 3))  # Output: 8</a:t>
            </a:r>
          </a:p>
          <a:p>
            <a:pPr algn="ctr">
              <a:lnSpc>
                <a:spcPts val="3919"/>
              </a:lnSpc>
              <a:spcBef>
                <a:spcPct val="0"/>
              </a:spcBef>
            </a:pPr>
          </a:p>
        </p:txBody>
      </p:sp>
      <p:sp>
        <p:nvSpPr>
          <p:cNvPr name="TextBox 9" id="9"/>
          <p:cNvSpPr txBox="true"/>
          <p:nvPr/>
        </p:nvSpPr>
        <p:spPr>
          <a:xfrm rot="0">
            <a:off x="9823171" y="6757958"/>
            <a:ext cx="8464829" cy="1995805"/>
          </a:xfrm>
          <a:prstGeom prst="rect">
            <a:avLst/>
          </a:prstGeom>
        </p:spPr>
        <p:txBody>
          <a:bodyPr anchor="t" rtlCol="false" tIns="0" lIns="0" bIns="0" rIns="0">
            <a:spAutoFit/>
          </a:bodyPr>
          <a:lstStyle/>
          <a:p>
            <a:pPr algn="ctr">
              <a:lnSpc>
                <a:spcPts val="3919"/>
              </a:lnSpc>
            </a:pPr>
            <a:r>
              <a:rPr lang="en-US" sz="2799">
                <a:solidFill>
                  <a:srgbClr val="FFFFFF"/>
                </a:solidFill>
                <a:latin typeface="Poppins"/>
                <a:ea typeface="Poppins"/>
                <a:cs typeface="Poppins"/>
                <a:sym typeface="Poppins"/>
              </a:rPr>
              <a:t>numbers = [1, 2, 3, 4]</a:t>
            </a:r>
          </a:p>
          <a:p>
            <a:pPr algn="ctr">
              <a:lnSpc>
                <a:spcPts val="3919"/>
              </a:lnSpc>
            </a:pPr>
            <a:r>
              <a:rPr lang="en-US" sz="2799">
                <a:solidFill>
                  <a:srgbClr val="FFFFFF"/>
                </a:solidFill>
                <a:latin typeface="Poppins"/>
                <a:ea typeface="Poppins"/>
                <a:cs typeface="Poppins"/>
                <a:sym typeface="Poppins"/>
              </a:rPr>
              <a:t>squared = list(map(lambda x: x**2, numbers))</a:t>
            </a:r>
          </a:p>
          <a:p>
            <a:pPr algn="ctr">
              <a:lnSpc>
                <a:spcPts val="3919"/>
              </a:lnSpc>
            </a:pPr>
            <a:r>
              <a:rPr lang="en-US" sz="2799">
                <a:solidFill>
                  <a:srgbClr val="FFFFFF"/>
                </a:solidFill>
                <a:latin typeface="Poppins"/>
                <a:ea typeface="Poppins"/>
                <a:cs typeface="Poppins"/>
                <a:sym typeface="Poppins"/>
              </a:rPr>
              <a:t>print(squared)  # Output: [1, 4, 9, 16]</a:t>
            </a:r>
          </a:p>
          <a:p>
            <a:pPr algn="ctr">
              <a:lnSpc>
                <a:spcPts val="3919"/>
              </a:lnSpc>
              <a:spcBef>
                <a:spcPct val="0"/>
              </a:spcBef>
            </a:pP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4424493" y="2373923"/>
            <a:ext cx="8249763" cy="6047294"/>
          </a:xfrm>
          <a:custGeom>
            <a:avLst/>
            <a:gdLst/>
            <a:ahLst/>
            <a:cxnLst/>
            <a:rect r="r" b="b" t="t" l="l"/>
            <a:pathLst>
              <a:path h="6047294" w="8249763">
                <a:moveTo>
                  <a:pt x="0" y="0"/>
                </a:moveTo>
                <a:lnTo>
                  <a:pt x="8249762" y="0"/>
                </a:lnTo>
                <a:lnTo>
                  <a:pt x="8249762" y="6047294"/>
                </a:lnTo>
                <a:lnTo>
                  <a:pt x="0" y="6047294"/>
                </a:lnTo>
                <a:lnTo>
                  <a:pt x="0" y="0"/>
                </a:lnTo>
                <a:close/>
              </a:path>
            </a:pathLst>
          </a:custGeom>
          <a:blipFill>
            <a:blip r:embed="rId5"/>
            <a:stretch>
              <a:fillRect l="0" t="0" r="0" b="0"/>
            </a:stretch>
          </a:blipFill>
        </p:spPr>
      </p:sp>
      <p:sp>
        <p:nvSpPr>
          <p:cNvPr name="TextBox 6" id="6"/>
          <p:cNvSpPr txBox="true"/>
          <p:nvPr/>
        </p:nvSpPr>
        <p:spPr>
          <a:xfrm rot="0">
            <a:off x="6801076" y="325989"/>
            <a:ext cx="4685848"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OOPS</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1089" y="3044906"/>
            <a:ext cx="9924029" cy="515185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in Python object-oriented Programming (OOPs) is a programming paradigm(pattern) that uses objects and classes in programming.</a:t>
            </a:r>
          </a:p>
          <a:p>
            <a:pPr algn="l">
              <a:lnSpc>
                <a:spcPts val="4106"/>
              </a:lnSpc>
            </a:pPr>
          </a:p>
          <a:p>
            <a:pPr algn="l">
              <a:lnSpc>
                <a:spcPts val="4106"/>
              </a:lnSpc>
            </a:pPr>
            <a:r>
              <a:rPr lang="en-US" sz="2933">
                <a:solidFill>
                  <a:srgbClr val="FFFFFF"/>
                </a:solidFill>
                <a:latin typeface="Poppins"/>
                <a:ea typeface="Poppins"/>
                <a:cs typeface="Poppins"/>
                <a:sym typeface="Poppins"/>
              </a:rPr>
              <a:t>an object is any entity that has attributes and behaviors. For example, a parrot is an object. It has</a:t>
            </a:r>
          </a:p>
          <a:p>
            <a:pPr algn="l">
              <a:lnSpc>
                <a:spcPts val="4106"/>
              </a:lnSpc>
            </a:pPr>
            <a:r>
              <a:rPr lang="en-US" sz="2933" b="true">
                <a:solidFill>
                  <a:srgbClr val="FFFFFF"/>
                </a:solidFill>
                <a:latin typeface="Poppins Bold"/>
                <a:ea typeface="Poppins Bold"/>
                <a:cs typeface="Poppins Bold"/>
                <a:sym typeface="Poppins Bold"/>
              </a:rPr>
              <a:t>attributes - name, age, color, etc.</a:t>
            </a:r>
          </a:p>
          <a:p>
            <a:pPr algn="l">
              <a:lnSpc>
                <a:spcPts val="4106"/>
              </a:lnSpc>
            </a:pPr>
            <a:r>
              <a:rPr lang="en-US" sz="2933" b="true">
                <a:solidFill>
                  <a:srgbClr val="FFFFFF"/>
                </a:solidFill>
                <a:latin typeface="Poppins Bold"/>
                <a:ea typeface="Poppins Bold"/>
                <a:cs typeface="Poppins Bold"/>
                <a:sym typeface="Poppins Bold"/>
              </a:rPr>
              <a:t>behavior - dancing, singing, etc.</a:t>
            </a:r>
          </a:p>
          <a:p>
            <a:pPr algn="l">
              <a:lnSpc>
                <a:spcPts val="4106"/>
              </a:lnSpc>
            </a:pPr>
          </a:p>
          <a:p>
            <a:pPr algn="l">
              <a:lnSpc>
                <a:spcPts val="4106"/>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875616" y="401554"/>
            <a:ext cx="16444412" cy="18846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OBJECT ORIENTED</a:t>
            </a:r>
          </a:p>
          <a:p>
            <a:pPr algn="l">
              <a:lnSpc>
                <a:spcPts val="7210"/>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1089" y="2050191"/>
            <a:ext cx="9924029" cy="7208109"/>
          </a:xfrm>
          <a:prstGeom prst="rect">
            <a:avLst/>
          </a:prstGeom>
        </p:spPr>
        <p:txBody>
          <a:bodyPr anchor="t" rtlCol="false" tIns="0" lIns="0" bIns="0" rIns="0">
            <a:spAutoFit/>
          </a:bodyPr>
          <a:lstStyle/>
          <a:p>
            <a:pPr algn="l">
              <a:lnSpc>
                <a:spcPts val="4106"/>
              </a:lnSpc>
            </a:pPr>
            <a:r>
              <a:rPr lang="en-US" sz="2933" b="true">
                <a:solidFill>
                  <a:srgbClr val="FFFFFF"/>
                </a:solidFill>
                <a:latin typeface="Poppins Bold"/>
                <a:ea typeface="Poppins Bold"/>
                <a:cs typeface="Poppins Bold"/>
                <a:sym typeface="Poppins Bold"/>
              </a:rPr>
              <a:t>Class</a:t>
            </a:r>
            <a:r>
              <a:rPr lang="en-US" sz="2933">
                <a:solidFill>
                  <a:srgbClr val="FFFFFF"/>
                </a:solidFill>
                <a:latin typeface="Poppins"/>
                <a:ea typeface="Poppins"/>
                <a:cs typeface="Poppins"/>
                <a:sym typeface="Poppins"/>
              </a:rPr>
              <a:t>: The class is a user-defined data structure that binds the data members and methods into a single unit. Class is a </a:t>
            </a:r>
            <a:r>
              <a:rPr lang="en-US" sz="2933" b="true">
                <a:solidFill>
                  <a:srgbClr val="FFFFFF"/>
                </a:solidFill>
                <a:latin typeface="Poppins Bold"/>
                <a:ea typeface="Poppins Bold"/>
                <a:cs typeface="Poppins Bold"/>
                <a:sym typeface="Poppins Bold"/>
              </a:rPr>
              <a:t>blueprint or code template for object creation</a:t>
            </a:r>
            <a:r>
              <a:rPr lang="en-US" sz="2933">
                <a:solidFill>
                  <a:srgbClr val="FFFFFF"/>
                </a:solidFill>
                <a:latin typeface="Poppins"/>
                <a:ea typeface="Poppins"/>
                <a:cs typeface="Poppins"/>
                <a:sym typeface="Poppins"/>
              </a:rPr>
              <a:t>. Using a class, you can create as many objects as you want.</a:t>
            </a:r>
          </a:p>
          <a:p>
            <a:pPr algn="l">
              <a:lnSpc>
                <a:spcPts val="4106"/>
              </a:lnSpc>
            </a:pPr>
          </a:p>
          <a:p>
            <a:pPr algn="l">
              <a:lnSpc>
                <a:spcPts val="4106"/>
              </a:lnSpc>
            </a:pPr>
            <a:r>
              <a:rPr lang="en-US" sz="2933" b="true">
                <a:solidFill>
                  <a:srgbClr val="FFFFFF"/>
                </a:solidFill>
                <a:latin typeface="Poppins Bold"/>
                <a:ea typeface="Poppins Bold"/>
                <a:cs typeface="Poppins Bold"/>
                <a:sym typeface="Poppins Bold"/>
              </a:rPr>
              <a:t>Object</a:t>
            </a:r>
            <a:r>
              <a:rPr lang="en-US" sz="2933">
                <a:solidFill>
                  <a:srgbClr val="FFFFFF"/>
                </a:solidFill>
                <a:latin typeface="Poppins"/>
                <a:ea typeface="Poppins"/>
                <a:cs typeface="Poppins"/>
                <a:sym typeface="Poppins"/>
              </a:rPr>
              <a:t>: An </a:t>
            </a:r>
            <a:r>
              <a:rPr lang="en-US" sz="2933" b="true">
                <a:solidFill>
                  <a:srgbClr val="FFFFFF"/>
                </a:solidFill>
                <a:latin typeface="Poppins Bold"/>
                <a:ea typeface="Poppins Bold"/>
                <a:cs typeface="Poppins Bold"/>
                <a:sym typeface="Poppins Bold"/>
              </a:rPr>
              <a:t>object is an instance of a class</a:t>
            </a:r>
            <a:r>
              <a:rPr lang="en-US" sz="2933">
                <a:solidFill>
                  <a:srgbClr val="FFFFFF"/>
                </a:solidFill>
                <a:latin typeface="Poppins"/>
                <a:ea typeface="Poppins"/>
                <a:cs typeface="Poppins"/>
                <a:sym typeface="Poppins"/>
              </a:rPr>
              <a:t>. It is a collection of attributes (variables) and methods. We use the object of a class to perform actions.</a:t>
            </a:r>
          </a:p>
          <a:p>
            <a:pPr algn="l">
              <a:lnSpc>
                <a:spcPts val="4106"/>
              </a:lnSpc>
            </a:pPr>
            <a:r>
              <a:rPr lang="en-US" sz="2933">
                <a:solidFill>
                  <a:srgbClr val="FFFFFF"/>
                </a:solidFill>
                <a:latin typeface="Poppins"/>
                <a:ea typeface="Poppins"/>
                <a:cs typeface="Poppins"/>
                <a:sym typeface="Poppins"/>
              </a:rPr>
              <a:t>        </a:t>
            </a:r>
            <a:r>
              <a:rPr lang="en-US" sz="2933" b="true">
                <a:solidFill>
                  <a:srgbClr val="FFFFFF"/>
                </a:solidFill>
                <a:latin typeface="Poppins Bold"/>
                <a:ea typeface="Poppins Bold"/>
                <a:cs typeface="Poppins Bold"/>
                <a:sym typeface="Poppins Bold"/>
              </a:rPr>
              <a:t>State(attributes)</a:t>
            </a:r>
            <a:r>
              <a:rPr lang="en-US" sz="2933">
                <a:solidFill>
                  <a:srgbClr val="FFFFFF"/>
                </a:solidFill>
                <a:latin typeface="Poppins"/>
                <a:ea typeface="Poppins"/>
                <a:cs typeface="Poppins"/>
                <a:sym typeface="Poppins"/>
              </a:rPr>
              <a:t>: An object has an attribute that represents a state of an     object, and  it also reflects the property of an object.</a:t>
            </a:r>
          </a:p>
          <a:p>
            <a:pPr algn="l">
              <a:lnSpc>
                <a:spcPts val="4106"/>
              </a:lnSpc>
            </a:pPr>
            <a:r>
              <a:rPr lang="en-US" sz="2933" b="true">
                <a:solidFill>
                  <a:srgbClr val="FFFFFF"/>
                </a:solidFill>
                <a:latin typeface="Poppins Bold"/>
                <a:ea typeface="Poppins Bold"/>
                <a:cs typeface="Poppins Bold"/>
                <a:sym typeface="Poppins Bold"/>
              </a:rPr>
              <a:t>      Behavior</a:t>
            </a:r>
            <a:r>
              <a:rPr lang="en-US" sz="2933">
                <a:solidFill>
                  <a:srgbClr val="FFFFFF"/>
                </a:solidFill>
                <a:latin typeface="Poppins"/>
                <a:ea typeface="Poppins"/>
                <a:cs typeface="Poppins"/>
                <a:sym typeface="Poppins"/>
              </a:rPr>
              <a:t>: An object has methods that represent its behavior.</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CLASS AND OBJECTS</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2687161" y="3189743"/>
            <a:ext cx="12913678" cy="5377085"/>
          </a:xfrm>
          <a:custGeom>
            <a:avLst/>
            <a:gdLst/>
            <a:ahLst/>
            <a:cxnLst/>
            <a:rect r="r" b="b" t="t" l="l"/>
            <a:pathLst>
              <a:path h="5377085" w="12913678">
                <a:moveTo>
                  <a:pt x="0" y="0"/>
                </a:moveTo>
                <a:lnTo>
                  <a:pt x="12913678" y="0"/>
                </a:lnTo>
                <a:lnTo>
                  <a:pt x="12913678" y="5377085"/>
                </a:lnTo>
                <a:lnTo>
                  <a:pt x="0" y="5377085"/>
                </a:lnTo>
                <a:lnTo>
                  <a:pt x="0" y="0"/>
                </a:lnTo>
                <a:close/>
              </a:path>
            </a:pathLst>
          </a:custGeom>
          <a:blipFill>
            <a:blip r:embed="rId5"/>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CLASS AND OBJECTS</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1089" y="1778048"/>
            <a:ext cx="9924029" cy="7722172"/>
          </a:xfrm>
          <a:prstGeom prst="rect">
            <a:avLst/>
          </a:prstGeom>
        </p:spPr>
        <p:txBody>
          <a:bodyPr anchor="t" rtlCol="false" tIns="0" lIns="0" bIns="0" rIns="0">
            <a:spAutoFit/>
          </a:bodyPr>
          <a:lstStyle/>
          <a:p>
            <a:pPr algn="l">
              <a:lnSpc>
                <a:spcPts val="4106"/>
              </a:lnSpc>
            </a:pPr>
            <a:r>
              <a:rPr lang="en-US" sz="2933" b="true">
                <a:solidFill>
                  <a:srgbClr val="FFFFFF"/>
                </a:solidFill>
                <a:latin typeface="Poppins Bold"/>
                <a:ea typeface="Poppins Bold"/>
                <a:cs typeface="Poppins Bold"/>
                <a:sym typeface="Poppins Bold"/>
              </a:rPr>
              <a:t>Class</a:t>
            </a:r>
            <a:r>
              <a:rPr lang="en-US" sz="2933">
                <a:solidFill>
                  <a:srgbClr val="FFFFFF"/>
                </a:solidFill>
                <a:latin typeface="Poppins"/>
                <a:ea typeface="Poppins"/>
                <a:cs typeface="Poppins"/>
                <a:sym typeface="Poppins"/>
              </a:rPr>
              <a:t>: Person</a:t>
            </a:r>
          </a:p>
          <a:p>
            <a:pPr algn="l">
              <a:lnSpc>
                <a:spcPts val="4106"/>
              </a:lnSpc>
            </a:pPr>
            <a:r>
              <a:rPr lang="en-US" sz="2933" b="true">
                <a:solidFill>
                  <a:srgbClr val="FFFFFF"/>
                </a:solidFill>
                <a:latin typeface="Poppins Bold"/>
                <a:ea typeface="Poppins Bold"/>
                <a:cs typeface="Poppins Bold"/>
                <a:sym typeface="Poppins Bold"/>
              </a:rPr>
              <a:t>State</a:t>
            </a:r>
            <a:r>
              <a:rPr lang="en-US" sz="2933">
                <a:solidFill>
                  <a:srgbClr val="FFFFFF"/>
                </a:solidFill>
                <a:latin typeface="Poppins"/>
                <a:ea typeface="Poppins"/>
                <a:cs typeface="Poppins"/>
                <a:sym typeface="Poppins"/>
              </a:rPr>
              <a:t>: Name, Sex, Profession</a:t>
            </a:r>
          </a:p>
          <a:p>
            <a:pPr algn="l">
              <a:lnSpc>
                <a:spcPts val="4106"/>
              </a:lnSpc>
            </a:pPr>
            <a:r>
              <a:rPr lang="en-US" sz="2933" b="true">
                <a:solidFill>
                  <a:srgbClr val="FFFFFF"/>
                </a:solidFill>
                <a:latin typeface="Poppins Bold"/>
                <a:ea typeface="Poppins Bold"/>
                <a:cs typeface="Poppins Bold"/>
                <a:sym typeface="Poppins Bold"/>
              </a:rPr>
              <a:t>Behavior</a:t>
            </a:r>
            <a:r>
              <a:rPr lang="en-US" sz="2933">
                <a:solidFill>
                  <a:srgbClr val="FFFFFF"/>
                </a:solidFill>
                <a:latin typeface="Poppins"/>
                <a:ea typeface="Poppins"/>
                <a:cs typeface="Poppins"/>
                <a:sym typeface="Poppins"/>
              </a:rPr>
              <a:t>: Working, Study</a:t>
            </a:r>
          </a:p>
          <a:p>
            <a:pPr algn="l">
              <a:lnSpc>
                <a:spcPts val="4106"/>
              </a:lnSpc>
            </a:pPr>
            <a:r>
              <a:rPr lang="en-US" sz="2933">
                <a:solidFill>
                  <a:srgbClr val="FFFFFF"/>
                </a:solidFill>
                <a:latin typeface="Poppins"/>
                <a:ea typeface="Poppins"/>
                <a:cs typeface="Poppins"/>
                <a:sym typeface="Poppins"/>
              </a:rPr>
              <a:t>Using the above class, we can create multiple objects that depict different states and behavior.</a:t>
            </a:r>
          </a:p>
          <a:p>
            <a:pPr algn="l">
              <a:lnSpc>
                <a:spcPts val="4106"/>
              </a:lnSpc>
            </a:pPr>
            <a:r>
              <a:rPr lang="en-US" sz="2933" b="true">
                <a:solidFill>
                  <a:srgbClr val="FFFFFF"/>
                </a:solidFill>
                <a:latin typeface="Poppins Bold"/>
                <a:ea typeface="Poppins Bold"/>
                <a:cs typeface="Poppins Bold"/>
                <a:sym typeface="Poppins Bold"/>
              </a:rPr>
              <a:t>Object 1</a:t>
            </a:r>
            <a:r>
              <a:rPr lang="en-US" sz="2933">
                <a:solidFill>
                  <a:srgbClr val="FFFFFF"/>
                </a:solidFill>
                <a:latin typeface="Poppins"/>
                <a:ea typeface="Poppins"/>
                <a:cs typeface="Poppins"/>
                <a:sym typeface="Poppins"/>
              </a:rPr>
              <a:t>: Jessa</a:t>
            </a:r>
          </a:p>
          <a:p>
            <a:pPr algn="l">
              <a:lnSpc>
                <a:spcPts val="4106"/>
              </a:lnSpc>
            </a:pPr>
            <a:r>
              <a:rPr lang="en-US" sz="2933" b="true">
                <a:solidFill>
                  <a:srgbClr val="FFFFFF"/>
                </a:solidFill>
                <a:latin typeface="Poppins Bold"/>
                <a:ea typeface="Poppins Bold"/>
                <a:cs typeface="Poppins Bold"/>
                <a:sym typeface="Poppins Bold"/>
              </a:rPr>
              <a:t>State</a:t>
            </a:r>
            <a:r>
              <a:rPr lang="en-US" sz="2933">
                <a:solidFill>
                  <a:srgbClr val="FFFFFF"/>
                </a:solidFill>
                <a:latin typeface="Poppins"/>
                <a:ea typeface="Poppins"/>
                <a:cs typeface="Poppins"/>
                <a:sym typeface="Poppins"/>
              </a:rPr>
              <a:t>:</a:t>
            </a:r>
          </a:p>
          <a:p>
            <a:pPr algn="l">
              <a:lnSpc>
                <a:spcPts val="4106"/>
              </a:lnSpc>
            </a:pPr>
            <a:r>
              <a:rPr lang="en-US" sz="2933">
                <a:solidFill>
                  <a:srgbClr val="FFFFFF"/>
                </a:solidFill>
                <a:latin typeface="Poppins"/>
                <a:ea typeface="Poppins"/>
                <a:cs typeface="Poppins"/>
                <a:sym typeface="Poppins"/>
              </a:rPr>
              <a:t>Name: Jessa</a:t>
            </a:r>
          </a:p>
          <a:p>
            <a:pPr algn="l">
              <a:lnSpc>
                <a:spcPts val="4106"/>
              </a:lnSpc>
            </a:pPr>
            <a:r>
              <a:rPr lang="en-US" sz="2933">
                <a:solidFill>
                  <a:srgbClr val="FFFFFF"/>
                </a:solidFill>
                <a:latin typeface="Poppins"/>
                <a:ea typeface="Poppins"/>
                <a:cs typeface="Poppins"/>
                <a:sym typeface="Poppins"/>
              </a:rPr>
              <a:t>Sex: Female</a:t>
            </a:r>
          </a:p>
          <a:p>
            <a:pPr algn="l">
              <a:lnSpc>
                <a:spcPts val="4106"/>
              </a:lnSpc>
            </a:pPr>
            <a:r>
              <a:rPr lang="en-US" sz="2933">
                <a:solidFill>
                  <a:srgbClr val="FFFFFF"/>
                </a:solidFill>
                <a:latin typeface="Poppins"/>
                <a:ea typeface="Poppins"/>
                <a:cs typeface="Poppins"/>
                <a:sym typeface="Poppins"/>
              </a:rPr>
              <a:t>Profession: Software Engineer</a:t>
            </a:r>
          </a:p>
          <a:p>
            <a:pPr algn="l">
              <a:lnSpc>
                <a:spcPts val="4106"/>
              </a:lnSpc>
            </a:pPr>
            <a:r>
              <a:rPr lang="en-US" sz="2933" b="true">
                <a:solidFill>
                  <a:srgbClr val="FFFFFF"/>
                </a:solidFill>
                <a:latin typeface="Poppins Bold"/>
                <a:ea typeface="Poppins Bold"/>
                <a:cs typeface="Poppins Bold"/>
                <a:sym typeface="Poppins Bold"/>
              </a:rPr>
              <a:t>Behavior</a:t>
            </a:r>
            <a:r>
              <a:rPr lang="en-US" sz="2933">
                <a:solidFill>
                  <a:srgbClr val="FFFFFF"/>
                </a:solidFill>
                <a:latin typeface="Poppins"/>
                <a:ea typeface="Poppins"/>
                <a:cs typeface="Poppins"/>
                <a:sym typeface="Poppins"/>
              </a:rPr>
              <a:t>:</a:t>
            </a:r>
          </a:p>
          <a:p>
            <a:pPr algn="l">
              <a:lnSpc>
                <a:spcPts val="4106"/>
              </a:lnSpc>
            </a:pPr>
            <a:r>
              <a:rPr lang="en-US" sz="2933">
                <a:solidFill>
                  <a:srgbClr val="FFFFFF"/>
                </a:solidFill>
                <a:latin typeface="Poppins"/>
                <a:ea typeface="Poppins"/>
                <a:cs typeface="Poppins"/>
                <a:sym typeface="Poppins"/>
              </a:rPr>
              <a:t>Working: She is working as a software developer at ABC Company</a:t>
            </a:r>
          </a:p>
          <a:p>
            <a:pPr algn="l">
              <a:lnSpc>
                <a:spcPts val="4106"/>
              </a:lnSpc>
            </a:pPr>
            <a:r>
              <a:rPr lang="en-US" sz="2933">
                <a:solidFill>
                  <a:srgbClr val="FFFFFF"/>
                </a:solidFill>
                <a:latin typeface="Poppins"/>
                <a:ea typeface="Poppins"/>
                <a:cs typeface="Poppins"/>
                <a:sym typeface="Poppins"/>
              </a:rPr>
              <a:t>Study: She studies 2 hours a day</a:t>
            </a:r>
          </a:p>
          <a:p>
            <a:pPr algn="l">
              <a:lnSpc>
                <a:spcPts val="4106"/>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552187" y="475613"/>
            <a:ext cx="19320028" cy="553087"/>
          </a:xfrm>
          <a:prstGeom prst="rect">
            <a:avLst/>
          </a:prstGeom>
        </p:spPr>
        <p:txBody>
          <a:bodyPr anchor="t" rtlCol="false" tIns="0" lIns="0" bIns="0" rIns="0">
            <a:spAutoFit/>
          </a:bodyPr>
          <a:lstStyle/>
          <a:p>
            <a:pPr algn="l">
              <a:lnSpc>
                <a:spcPts val="4120"/>
              </a:lnSpc>
            </a:pPr>
            <a:r>
              <a:rPr lang="en-US" b="true" sz="4000" spc="112">
                <a:solidFill>
                  <a:srgbClr val="E9E9E9"/>
                </a:solidFill>
                <a:latin typeface="HK Modular"/>
                <a:ea typeface="HK Modular"/>
                <a:cs typeface="HK Modular"/>
                <a:sym typeface="HK Modular"/>
              </a:rPr>
              <a:t>A REAL-LIFE EXAMPLE OF CLASS AND OBJECTS.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758679" y="5752723"/>
            <a:ext cx="8992417" cy="9347806"/>
          </a:xfrm>
          <a:custGeom>
            <a:avLst/>
            <a:gdLst/>
            <a:ahLst/>
            <a:cxnLst/>
            <a:rect r="r" b="b" t="t" l="l"/>
            <a:pathLst>
              <a:path h="9347806" w="8992417">
                <a:moveTo>
                  <a:pt x="0" y="0"/>
                </a:moveTo>
                <a:lnTo>
                  <a:pt x="8992416" y="0"/>
                </a:lnTo>
                <a:lnTo>
                  <a:pt x="8992416" y="9347805"/>
                </a:lnTo>
                <a:lnTo>
                  <a:pt x="0" y="9347805"/>
                </a:lnTo>
                <a:lnTo>
                  <a:pt x="0" y="0"/>
                </a:lnTo>
                <a:close/>
              </a:path>
            </a:pathLst>
          </a:custGeom>
          <a:blipFill>
            <a:blip r:embed="rId2"/>
            <a:stretch>
              <a:fillRect l="0" t="0" r="0" b="0"/>
            </a:stretch>
          </a:blipFill>
        </p:spPr>
      </p:sp>
      <p:sp>
        <p:nvSpPr>
          <p:cNvPr name="AutoShape 3" id="3"/>
          <p:cNvSpPr/>
          <p:nvPr/>
        </p:nvSpPr>
        <p:spPr>
          <a:xfrm>
            <a:off x="1028700" y="1085850"/>
            <a:ext cx="3486527" cy="0"/>
          </a:xfrm>
          <a:prstGeom prst="line">
            <a:avLst/>
          </a:prstGeom>
          <a:ln cap="flat" w="38100">
            <a:solidFill>
              <a:srgbClr val="FFFFFF"/>
            </a:solidFill>
            <a:prstDash val="solid"/>
            <a:headEnd type="none" len="sm" w="sm"/>
            <a:tailEnd type="none" len="sm" w="sm"/>
          </a:ln>
        </p:spPr>
      </p:sp>
      <p:sp>
        <p:nvSpPr>
          <p:cNvPr name="AutoShape 4" id="4"/>
          <p:cNvSpPr/>
          <p:nvPr/>
        </p:nvSpPr>
        <p:spPr>
          <a:xfrm>
            <a:off x="1028700" y="9323187"/>
            <a:ext cx="3486527" cy="0"/>
          </a:xfrm>
          <a:prstGeom prst="line">
            <a:avLst/>
          </a:prstGeom>
          <a:ln cap="flat" w="38100">
            <a:solidFill>
              <a:srgbClr val="FFFFFF"/>
            </a:solidFill>
            <a:prstDash val="solid"/>
            <a:headEnd type="none" len="sm" w="sm"/>
            <a:tailEnd type="none" len="sm" w="sm"/>
          </a:ln>
        </p:spPr>
      </p:sp>
      <p:sp>
        <p:nvSpPr>
          <p:cNvPr name="AutoShape 5" id="5"/>
          <p:cNvSpPr/>
          <p:nvPr/>
        </p:nvSpPr>
        <p:spPr>
          <a:xfrm>
            <a:off x="13772773" y="9239250"/>
            <a:ext cx="3486527" cy="0"/>
          </a:xfrm>
          <a:prstGeom prst="line">
            <a:avLst/>
          </a:prstGeom>
          <a:ln cap="flat" w="38100">
            <a:solidFill>
              <a:srgbClr val="FFFFFF"/>
            </a:solidFill>
            <a:prstDash val="solid"/>
            <a:headEnd type="none" len="sm" w="sm"/>
            <a:tailEnd type="none" len="sm" w="sm"/>
          </a:ln>
        </p:spPr>
      </p:sp>
      <p:sp>
        <p:nvSpPr>
          <p:cNvPr name="AutoShape 6" id="6"/>
          <p:cNvSpPr/>
          <p:nvPr/>
        </p:nvSpPr>
        <p:spPr>
          <a:xfrm>
            <a:off x="13772773" y="1066800"/>
            <a:ext cx="3486527" cy="0"/>
          </a:xfrm>
          <a:prstGeom prst="line">
            <a:avLst/>
          </a:prstGeom>
          <a:ln cap="flat" w="38100">
            <a:solidFill>
              <a:srgbClr val="FFFFFF"/>
            </a:solidFill>
            <a:prstDash val="solid"/>
            <a:headEnd type="none" len="sm" w="sm"/>
            <a:tailEnd type="none" len="sm" w="sm"/>
          </a:ln>
        </p:spPr>
      </p:sp>
      <p:sp>
        <p:nvSpPr>
          <p:cNvPr name="AutoShape 7" id="7"/>
          <p:cNvSpPr/>
          <p:nvPr/>
        </p:nvSpPr>
        <p:spPr>
          <a:xfrm>
            <a:off x="17278350" y="1031675"/>
            <a:ext cx="0" cy="3486527"/>
          </a:xfrm>
          <a:prstGeom prst="line">
            <a:avLst/>
          </a:prstGeom>
          <a:ln cap="flat" w="38100">
            <a:solidFill>
              <a:srgbClr val="FFFFFF"/>
            </a:solidFill>
            <a:prstDash val="solid"/>
            <a:headEnd type="none" len="sm" w="sm"/>
            <a:tailEnd type="none" len="sm" w="sm"/>
          </a:ln>
        </p:spPr>
      </p:sp>
      <p:sp>
        <p:nvSpPr>
          <p:cNvPr name="AutoShape 8" id="8"/>
          <p:cNvSpPr/>
          <p:nvPr/>
        </p:nvSpPr>
        <p:spPr>
          <a:xfrm>
            <a:off x="17297400" y="5752723"/>
            <a:ext cx="0" cy="3486527"/>
          </a:xfrm>
          <a:prstGeom prst="line">
            <a:avLst/>
          </a:prstGeom>
          <a:ln cap="flat" w="38100">
            <a:solidFill>
              <a:srgbClr val="FFFFFF"/>
            </a:solidFill>
            <a:prstDash val="solid"/>
            <a:headEnd type="none" len="sm" w="sm"/>
            <a:tailEnd type="none" len="sm" w="sm"/>
          </a:ln>
        </p:spPr>
      </p:sp>
      <p:sp>
        <p:nvSpPr>
          <p:cNvPr name="AutoShape 9" id="9"/>
          <p:cNvSpPr/>
          <p:nvPr/>
        </p:nvSpPr>
        <p:spPr>
          <a:xfrm>
            <a:off x="1047750" y="5862260"/>
            <a:ext cx="0" cy="3486527"/>
          </a:xfrm>
          <a:prstGeom prst="line">
            <a:avLst/>
          </a:prstGeom>
          <a:ln cap="flat" w="38100">
            <a:solidFill>
              <a:srgbClr val="FFFFFF"/>
            </a:solidFill>
            <a:prstDash val="solid"/>
            <a:headEnd type="none" len="sm" w="sm"/>
            <a:tailEnd type="none" len="sm" w="sm"/>
          </a:ln>
        </p:spPr>
      </p:sp>
      <p:sp>
        <p:nvSpPr>
          <p:cNvPr name="AutoShape 10" id="10"/>
          <p:cNvSpPr/>
          <p:nvPr/>
        </p:nvSpPr>
        <p:spPr>
          <a:xfrm>
            <a:off x="1047750" y="1028700"/>
            <a:ext cx="0" cy="3486527"/>
          </a:xfrm>
          <a:prstGeom prst="line">
            <a:avLst/>
          </a:prstGeom>
          <a:ln cap="flat" w="38100">
            <a:solidFill>
              <a:srgbClr val="FFFFFF"/>
            </a:solidFill>
            <a:prstDash val="solid"/>
            <a:headEnd type="none" len="sm" w="sm"/>
            <a:tailEnd type="none" len="sm" w="sm"/>
          </a:ln>
        </p:spPr>
      </p:sp>
      <p:sp>
        <p:nvSpPr>
          <p:cNvPr name="AutoShape 11" id="11"/>
          <p:cNvSpPr/>
          <p:nvPr/>
        </p:nvSpPr>
        <p:spPr>
          <a:xfrm>
            <a:off x="16823746" y="1899098"/>
            <a:ext cx="0" cy="1503105"/>
          </a:xfrm>
          <a:prstGeom prst="line">
            <a:avLst/>
          </a:prstGeom>
          <a:ln cap="flat" w="38100">
            <a:solidFill>
              <a:srgbClr val="FFFFFF"/>
            </a:solidFill>
            <a:prstDash val="solid"/>
            <a:headEnd type="none" len="sm" w="sm"/>
            <a:tailEnd type="none" len="sm" w="sm"/>
          </a:ln>
        </p:spPr>
      </p:sp>
      <p:sp>
        <p:nvSpPr>
          <p:cNvPr name="AutoShape 12" id="12"/>
          <p:cNvSpPr/>
          <p:nvPr/>
        </p:nvSpPr>
        <p:spPr>
          <a:xfrm>
            <a:off x="16804696" y="7088804"/>
            <a:ext cx="0" cy="1503105"/>
          </a:xfrm>
          <a:prstGeom prst="line">
            <a:avLst/>
          </a:prstGeom>
          <a:ln cap="flat" w="38100">
            <a:solidFill>
              <a:srgbClr val="FFFFFF"/>
            </a:solidFill>
            <a:prstDash val="solid"/>
            <a:headEnd type="none" len="sm" w="sm"/>
            <a:tailEnd type="none" len="sm" w="sm"/>
          </a:ln>
        </p:spPr>
      </p:sp>
      <p:sp>
        <p:nvSpPr>
          <p:cNvPr name="AutoShape 13" id="13"/>
          <p:cNvSpPr/>
          <p:nvPr/>
        </p:nvSpPr>
        <p:spPr>
          <a:xfrm>
            <a:off x="1898068" y="1899098"/>
            <a:ext cx="0" cy="1503105"/>
          </a:xfrm>
          <a:prstGeom prst="line">
            <a:avLst/>
          </a:prstGeom>
          <a:ln cap="flat" w="38100">
            <a:solidFill>
              <a:srgbClr val="FFFFFF"/>
            </a:solidFill>
            <a:prstDash val="solid"/>
            <a:headEnd type="none" len="sm" w="sm"/>
            <a:tailEnd type="none" len="sm" w="sm"/>
          </a:ln>
        </p:spPr>
      </p:sp>
      <p:sp>
        <p:nvSpPr>
          <p:cNvPr name="AutoShape 14" id="14"/>
          <p:cNvSpPr/>
          <p:nvPr/>
        </p:nvSpPr>
        <p:spPr>
          <a:xfrm>
            <a:off x="1917118" y="7088804"/>
            <a:ext cx="0" cy="1503105"/>
          </a:xfrm>
          <a:prstGeom prst="line">
            <a:avLst/>
          </a:prstGeom>
          <a:ln cap="flat" w="38100">
            <a:solidFill>
              <a:srgbClr val="FFFFFF"/>
            </a:solidFill>
            <a:prstDash val="solid"/>
            <a:headEnd type="none" len="sm" w="sm"/>
            <a:tailEnd type="none" len="sm" w="sm"/>
          </a:ln>
        </p:spPr>
      </p:sp>
      <p:sp>
        <p:nvSpPr>
          <p:cNvPr name="AutoShape 15" id="15"/>
          <p:cNvSpPr/>
          <p:nvPr/>
        </p:nvSpPr>
        <p:spPr>
          <a:xfrm>
            <a:off x="15320641" y="8572859"/>
            <a:ext cx="1503105" cy="0"/>
          </a:xfrm>
          <a:prstGeom prst="line">
            <a:avLst/>
          </a:prstGeom>
          <a:ln cap="flat" w="38100">
            <a:solidFill>
              <a:srgbClr val="FFFFFF"/>
            </a:solidFill>
            <a:prstDash val="solid"/>
            <a:headEnd type="none" len="sm" w="sm"/>
            <a:tailEnd type="none" len="sm" w="sm"/>
          </a:ln>
        </p:spPr>
      </p:sp>
      <p:sp>
        <p:nvSpPr>
          <p:cNvPr name="AutoShape 16" id="16"/>
          <p:cNvSpPr/>
          <p:nvPr/>
        </p:nvSpPr>
        <p:spPr>
          <a:xfrm>
            <a:off x="15320641" y="1880048"/>
            <a:ext cx="1503105" cy="0"/>
          </a:xfrm>
          <a:prstGeom prst="line">
            <a:avLst/>
          </a:prstGeom>
          <a:ln cap="flat" w="38100">
            <a:solidFill>
              <a:srgbClr val="FFFFFF"/>
            </a:solidFill>
            <a:prstDash val="solid"/>
            <a:headEnd type="none" len="sm" w="sm"/>
            <a:tailEnd type="none" len="sm" w="sm"/>
          </a:ln>
        </p:spPr>
      </p:sp>
      <p:sp>
        <p:nvSpPr>
          <p:cNvPr name="AutoShape 17" id="17"/>
          <p:cNvSpPr/>
          <p:nvPr/>
        </p:nvSpPr>
        <p:spPr>
          <a:xfrm>
            <a:off x="1898068" y="1860998"/>
            <a:ext cx="1503105" cy="0"/>
          </a:xfrm>
          <a:prstGeom prst="line">
            <a:avLst/>
          </a:prstGeom>
          <a:ln cap="flat" w="38100">
            <a:solidFill>
              <a:srgbClr val="FFFFFF"/>
            </a:solidFill>
            <a:prstDash val="solid"/>
            <a:headEnd type="none" len="sm" w="sm"/>
            <a:tailEnd type="none" len="sm" w="sm"/>
          </a:ln>
        </p:spPr>
      </p:sp>
      <p:sp>
        <p:nvSpPr>
          <p:cNvPr name="AutoShape 18" id="18"/>
          <p:cNvSpPr/>
          <p:nvPr/>
        </p:nvSpPr>
        <p:spPr>
          <a:xfrm>
            <a:off x="1898068" y="8553809"/>
            <a:ext cx="1503105" cy="0"/>
          </a:xfrm>
          <a:prstGeom prst="line">
            <a:avLst/>
          </a:prstGeom>
          <a:ln cap="flat" w="38100">
            <a:solidFill>
              <a:srgbClr val="FFFFFF"/>
            </a:solidFill>
            <a:prstDash val="solid"/>
            <a:headEnd type="none" len="sm" w="sm"/>
            <a:tailEnd type="none" len="sm" w="sm"/>
          </a:ln>
        </p:spPr>
      </p:sp>
      <p:sp>
        <p:nvSpPr>
          <p:cNvPr name="Freeform 19" id="19"/>
          <p:cNvSpPr/>
          <p:nvPr/>
        </p:nvSpPr>
        <p:spPr>
          <a:xfrm flipH="false" flipV="false" rot="0">
            <a:off x="3936751" y="2108281"/>
            <a:ext cx="10848312" cy="6108539"/>
          </a:xfrm>
          <a:custGeom>
            <a:avLst/>
            <a:gdLst/>
            <a:ahLst/>
            <a:cxnLst/>
            <a:rect r="r" b="b" t="t" l="l"/>
            <a:pathLst>
              <a:path h="6108539" w="10848312">
                <a:moveTo>
                  <a:pt x="0" y="0"/>
                </a:moveTo>
                <a:lnTo>
                  <a:pt x="10848312" y="0"/>
                </a:lnTo>
                <a:lnTo>
                  <a:pt x="10848312" y="6108538"/>
                </a:lnTo>
                <a:lnTo>
                  <a:pt x="0" y="61085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4732134" y="5448300"/>
            <a:ext cx="9257545" cy="912613"/>
          </a:xfrm>
          <a:prstGeom prst="rect">
            <a:avLst/>
          </a:prstGeom>
        </p:spPr>
        <p:txBody>
          <a:bodyPr anchor="t" rtlCol="false" tIns="0" lIns="0" bIns="0" rIns="0">
            <a:spAutoFit/>
          </a:bodyPr>
          <a:lstStyle/>
          <a:p>
            <a:pPr algn="ctr">
              <a:lnSpc>
                <a:spcPts val="6421"/>
              </a:lnSpc>
              <a:spcBef>
                <a:spcPct val="0"/>
              </a:spcBef>
            </a:pPr>
            <a:r>
              <a:rPr lang="en-US" b="true" sz="8027">
                <a:solidFill>
                  <a:srgbClr val="FFFFFF"/>
                </a:solidFill>
                <a:latin typeface="HK Modular"/>
                <a:ea typeface="HK Modular"/>
                <a:cs typeface="HK Modular"/>
                <a:sym typeface="HK Modular"/>
              </a:rPr>
              <a:t>TO PYTHON</a:t>
            </a:r>
          </a:p>
        </p:txBody>
      </p:sp>
      <p:sp>
        <p:nvSpPr>
          <p:cNvPr name="TextBox 21" id="21"/>
          <p:cNvSpPr txBox="true"/>
          <p:nvPr/>
        </p:nvSpPr>
        <p:spPr>
          <a:xfrm rot="0">
            <a:off x="3757050" y="3405342"/>
            <a:ext cx="11207712" cy="930276"/>
          </a:xfrm>
          <a:prstGeom prst="rect">
            <a:avLst/>
          </a:prstGeom>
        </p:spPr>
        <p:txBody>
          <a:bodyPr anchor="t" rtlCol="false" tIns="0" lIns="0" bIns="0" rIns="0">
            <a:spAutoFit/>
          </a:bodyPr>
          <a:lstStyle/>
          <a:p>
            <a:pPr algn="ctr">
              <a:lnSpc>
                <a:spcPts val="6400"/>
              </a:lnSpc>
              <a:spcBef>
                <a:spcPct val="0"/>
              </a:spcBef>
            </a:pPr>
            <a:r>
              <a:rPr lang="en-US" sz="8000">
                <a:solidFill>
                  <a:srgbClr val="FFFFFF"/>
                </a:solidFill>
                <a:latin typeface="HK Modular"/>
                <a:ea typeface="HK Modular"/>
                <a:cs typeface="HK Modular"/>
                <a:sym typeface="HK Modular"/>
              </a:rPr>
              <a:t>INTRODUCTION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alphaModFix amt="5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5" id="5"/>
          <p:cNvSpPr txBox="true"/>
          <p:nvPr/>
        </p:nvSpPr>
        <p:spPr>
          <a:xfrm rot="0">
            <a:off x="552187" y="475613"/>
            <a:ext cx="19320028" cy="553087"/>
          </a:xfrm>
          <a:prstGeom prst="rect">
            <a:avLst/>
          </a:prstGeom>
        </p:spPr>
        <p:txBody>
          <a:bodyPr anchor="t" rtlCol="false" tIns="0" lIns="0" bIns="0" rIns="0">
            <a:spAutoFit/>
          </a:bodyPr>
          <a:lstStyle/>
          <a:p>
            <a:pPr algn="l">
              <a:lnSpc>
                <a:spcPts val="4120"/>
              </a:lnSpc>
            </a:pPr>
            <a:r>
              <a:rPr lang="en-US" b="true" sz="4000" spc="112">
                <a:solidFill>
                  <a:srgbClr val="E9E9E9"/>
                </a:solidFill>
                <a:latin typeface="HK Modular"/>
                <a:ea typeface="HK Modular"/>
                <a:cs typeface="HK Modular"/>
                <a:sym typeface="HK Modular"/>
              </a:rPr>
              <a:t>A REAL-LIFE EXAMPLE OF CLASS AND OBJECTS.</a:t>
            </a:r>
          </a:p>
        </p:txBody>
      </p:sp>
      <p:sp>
        <p:nvSpPr>
          <p:cNvPr name="TextBox 6" id="6"/>
          <p:cNvSpPr txBox="true"/>
          <p:nvPr/>
        </p:nvSpPr>
        <p:spPr>
          <a:xfrm rot="0">
            <a:off x="3631089" y="3621042"/>
            <a:ext cx="2287488"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Object 2: Jon</a:t>
            </a:r>
          </a:p>
        </p:txBody>
      </p:sp>
      <p:sp>
        <p:nvSpPr>
          <p:cNvPr name="TextBox 7" id="7"/>
          <p:cNvSpPr txBox="true"/>
          <p:nvPr/>
        </p:nvSpPr>
        <p:spPr>
          <a:xfrm rot="0">
            <a:off x="4272761" y="4308564"/>
            <a:ext cx="1004143"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State:</a:t>
            </a:r>
          </a:p>
        </p:txBody>
      </p:sp>
      <p:sp>
        <p:nvSpPr>
          <p:cNvPr name="TextBox 8" id="8"/>
          <p:cNvSpPr txBox="true"/>
          <p:nvPr/>
        </p:nvSpPr>
        <p:spPr>
          <a:xfrm rot="0">
            <a:off x="4272761" y="7022828"/>
            <a:ext cx="1553617"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Behavior</a:t>
            </a:r>
          </a:p>
        </p:txBody>
      </p:sp>
      <p:sp>
        <p:nvSpPr>
          <p:cNvPr name="TextBox 9" id="9"/>
          <p:cNvSpPr txBox="true"/>
          <p:nvPr/>
        </p:nvSpPr>
        <p:spPr>
          <a:xfrm rot="0">
            <a:off x="5276905" y="5311845"/>
            <a:ext cx="3172420" cy="15005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Name: Jon</a:t>
            </a:r>
          </a:p>
          <a:p>
            <a:pPr algn="ctr">
              <a:lnSpc>
                <a:spcPts val="3919"/>
              </a:lnSpc>
              <a:spcBef>
                <a:spcPct val="0"/>
              </a:spcBef>
            </a:pPr>
            <a:r>
              <a:rPr lang="en-US" sz="2799">
                <a:solidFill>
                  <a:srgbClr val="E9E9E9"/>
                </a:solidFill>
                <a:latin typeface="Poppins"/>
                <a:ea typeface="Poppins"/>
                <a:cs typeface="Poppins"/>
                <a:sym typeface="Poppins"/>
              </a:rPr>
              <a:t>Sex: Male</a:t>
            </a:r>
          </a:p>
          <a:p>
            <a:pPr algn="ctr">
              <a:lnSpc>
                <a:spcPts val="3919"/>
              </a:lnSpc>
              <a:spcBef>
                <a:spcPct val="0"/>
              </a:spcBef>
            </a:pPr>
            <a:r>
              <a:rPr lang="en-US" sz="2799">
                <a:solidFill>
                  <a:srgbClr val="E9E9E9"/>
                </a:solidFill>
                <a:latin typeface="Poppins"/>
                <a:ea typeface="Poppins"/>
                <a:cs typeface="Poppins"/>
                <a:sym typeface="Poppins"/>
              </a:rPr>
              <a:t>Profession: Doctor</a:t>
            </a:r>
          </a:p>
        </p:txBody>
      </p:sp>
      <p:sp>
        <p:nvSpPr>
          <p:cNvPr name="TextBox 10" id="10"/>
          <p:cNvSpPr txBox="true"/>
          <p:nvPr/>
        </p:nvSpPr>
        <p:spPr>
          <a:xfrm rot="0">
            <a:off x="5826378" y="8253095"/>
            <a:ext cx="6060728" cy="10052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Working: He is working as a doctor</a:t>
            </a:r>
          </a:p>
          <a:p>
            <a:pPr algn="ctr">
              <a:lnSpc>
                <a:spcPts val="3919"/>
              </a:lnSpc>
              <a:spcBef>
                <a:spcPct val="0"/>
              </a:spcBef>
            </a:pPr>
            <a:r>
              <a:rPr lang="en-US" sz="2799">
                <a:solidFill>
                  <a:srgbClr val="E9E9E9"/>
                </a:solidFill>
                <a:latin typeface="Poppins"/>
                <a:ea typeface="Poppins"/>
                <a:cs typeface="Poppins"/>
                <a:sym typeface="Poppins"/>
              </a:rPr>
              <a:t>tudy: He studies 5 hours a day</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5" id="5"/>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CLASS AND OBJECTS</a:t>
            </a:r>
          </a:p>
        </p:txBody>
      </p:sp>
      <p:sp>
        <p:nvSpPr>
          <p:cNvPr name="TextBox 6" id="6"/>
          <p:cNvSpPr txBox="true"/>
          <p:nvPr/>
        </p:nvSpPr>
        <p:spPr>
          <a:xfrm rot="0">
            <a:off x="4165986" y="4096474"/>
            <a:ext cx="3315742" cy="509905"/>
          </a:xfrm>
          <a:prstGeom prst="rect">
            <a:avLst/>
          </a:prstGeom>
        </p:spPr>
        <p:txBody>
          <a:bodyPr anchor="t" rtlCol="false" tIns="0" lIns="0" bIns="0" rIns="0">
            <a:spAutoFit/>
          </a:bodyPr>
          <a:lstStyle/>
          <a:p>
            <a:pPr algn="ctr">
              <a:lnSpc>
                <a:spcPts val="3919"/>
              </a:lnSpc>
              <a:spcBef>
                <a:spcPct val="0"/>
              </a:spcBef>
            </a:pPr>
            <a:r>
              <a:rPr lang="en-US" sz="2799">
                <a:solidFill>
                  <a:srgbClr val="E9E9E9"/>
                </a:solidFill>
                <a:latin typeface="Poppins"/>
                <a:ea typeface="Poppins"/>
                <a:cs typeface="Poppins"/>
                <a:sym typeface="Poppins"/>
              </a:rPr>
              <a:t>class class_name:</a:t>
            </a:r>
          </a:p>
        </p:txBody>
      </p:sp>
      <p:sp>
        <p:nvSpPr>
          <p:cNvPr name="TextBox 7" id="7"/>
          <p:cNvSpPr txBox="true"/>
          <p:nvPr/>
        </p:nvSpPr>
        <p:spPr>
          <a:xfrm rot="0">
            <a:off x="5252644" y="5076825"/>
            <a:ext cx="2503140" cy="1780540"/>
          </a:xfrm>
          <a:prstGeom prst="rect">
            <a:avLst/>
          </a:prstGeom>
        </p:spPr>
        <p:txBody>
          <a:bodyPr anchor="t" rtlCol="false" tIns="0" lIns="0" bIns="0" rIns="0">
            <a:spAutoFit/>
          </a:bodyPr>
          <a:lstStyle/>
          <a:p>
            <a:pPr algn="ctr">
              <a:lnSpc>
                <a:spcPts val="4759"/>
              </a:lnSpc>
            </a:pPr>
            <a:r>
              <a:rPr lang="en-US" sz="3399">
                <a:solidFill>
                  <a:srgbClr val="E9E9E9"/>
                </a:solidFill>
                <a:latin typeface="Canva Sans"/>
                <a:ea typeface="Canva Sans"/>
                <a:cs typeface="Canva Sans"/>
                <a:sym typeface="Canva Sans"/>
              </a:rPr>
              <a:t>statement 1</a:t>
            </a:r>
          </a:p>
          <a:p>
            <a:pPr algn="ctr">
              <a:lnSpc>
                <a:spcPts val="4759"/>
              </a:lnSpc>
            </a:pPr>
            <a:r>
              <a:rPr lang="en-US" sz="3399">
                <a:solidFill>
                  <a:srgbClr val="E9E9E9"/>
                </a:solidFill>
                <a:latin typeface="Canva Sans"/>
                <a:ea typeface="Canva Sans"/>
                <a:cs typeface="Canva Sans"/>
                <a:sym typeface="Canva Sans"/>
              </a:rPr>
              <a:t>statement 2</a:t>
            </a:r>
          </a:p>
          <a:p>
            <a:pPr algn="ctr">
              <a:lnSpc>
                <a:spcPts val="4759"/>
              </a:lnSpc>
            </a:pPr>
            <a:r>
              <a:rPr lang="en-US" sz="3399">
                <a:solidFill>
                  <a:srgbClr val="E9E9E9"/>
                </a:solidFill>
                <a:latin typeface="Canva Sans"/>
                <a:ea typeface="Canva Sans"/>
                <a:cs typeface="Canva Sans"/>
                <a:sym typeface="Canva Sans"/>
              </a:rPr>
              <a:t>statement 3</a:t>
            </a:r>
          </a:p>
        </p:txBody>
      </p:sp>
      <p:sp>
        <p:nvSpPr>
          <p:cNvPr name="TextBox 8" id="8"/>
          <p:cNvSpPr txBox="true"/>
          <p:nvPr/>
        </p:nvSpPr>
        <p:spPr>
          <a:xfrm rot="0">
            <a:off x="1376203" y="2638066"/>
            <a:ext cx="5579566" cy="887095"/>
          </a:xfrm>
          <a:prstGeom prst="rect">
            <a:avLst/>
          </a:prstGeom>
        </p:spPr>
        <p:txBody>
          <a:bodyPr anchor="t" rtlCol="false" tIns="0" lIns="0" bIns="0" rIns="0">
            <a:spAutoFit/>
          </a:bodyPr>
          <a:lstStyle/>
          <a:p>
            <a:pPr algn="ctr">
              <a:lnSpc>
                <a:spcPts val="7279"/>
              </a:lnSpc>
            </a:pPr>
            <a:r>
              <a:rPr lang="en-US" sz="5199" b="true">
                <a:solidFill>
                  <a:srgbClr val="E9E9E9"/>
                </a:solidFill>
                <a:latin typeface="Canva Sans Bold"/>
                <a:ea typeface="Canva Sans Bold"/>
                <a:cs typeface="Canva Sans Bold"/>
                <a:sym typeface="Canva Sans Bold"/>
              </a:rPr>
              <a:t>SYNTAX:</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631089" y="3442952"/>
            <a:ext cx="13002478" cy="5815348"/>
          </a:xfrm>
          <a:custGeom>
            <a:avLst/>
            <a:gdLst/>
            <a:ahLst/>
            <a:cxnLst/>
            <a:rect r="r" b="b" t="t" l="l"/>
            <a:pathLst>
              <a:path h="5815348" w="13002478">
                <a:moveTo>
                  <a:pt x="0" y="0"/>
                </a:moveTo>
                <a:lnTo>
                  <a:pt x="13002478" y="0"/>
                </a:lnTo>
                <a:lnTo>
                  <a:pt x="13002478" y="5815348"/>
                </a:lnTo>
                <a:lnTo>
                  <a:pt x="0" y="5815348"/>
                </a:lnTo>
                <a:lnTo>
                  <a:pt x="0" y="0"/>
                </a:lnTo>
                <a:close/>
              </a:path>
            </a:pathLst>
          </a:custGeom>
          <a:blipFill>
            <a:blip r:embed="rId5"/>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CLASS AND OBJECTS</a:t>
            </a:r>
          </a:p>
        </p:txBody>
      </p:sp>
      <p:sp>
        <p:nvSpPr>
          <p:cNvPr name="TextBox 7" id="7"/>
          <p:cNvSpPr txBox="true"/>
          <p:nvPr/>
        </p:nvSpPr>
        <p:spPr>
          <a:xfrm rot="0">
            <a:off x="1485060" y="2115479"/>
            <a:ext cx="5579566" cy="887095"/>
          </a:xfrm>
          <a:prstGeom prst="rect">
            <a:avLst/>
          </a:prstGeom>
        </p:spPr>
        <p:txBody>
          <a:bodyPr anchor="t" rtlCol="false" tIns="0" lIns="0" bIns="0" rIns="0">
            <a:spAutoFit/>
          </a:bodyPr>
          <a:lstStyle/>
          <a:p>
            <a:pPr algn="ctr">
              <a:lnSpc>
                <a:spcPts val="7279"/>
              </a:lnSpc>
            </a:pPr>
            <a:r>
              <a:rPr lang="en-US" sz="5199" b="true">
                <a:solidFill>
                  <a:srgbClr val="E9E9E9"/>
                </a:solidFill>
                <a:latin typeface="Canva Sans Bold"/>
                <a:ea typeface="Canva Sans Bold"/>
                <a:cs typeface="Canva Sans Bold"/>
                <a:sym typeface="Canva Sans Bold"/>
              </a:rPr>
              <a:t>SYNTAX:</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1089" y="3295804"/>
            <a:ext cx="9924029" cy="360966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One of the core concepts in </a:t>
            </a:r>
            <a:r>
              <a:rPr lang="en-US" b="true" sz="2933" u="sng">
                <a:solidFill>
                  <a:srgbClr val="FFFFFF"/>
                </a:solidFill>
                <a:latin typeface="Poppins Medium"/>
                <a:ea typeface="Poppins Medium"/>
                <a:cs typeface="Poppins Medium"/>
                <a:sym typeface="Poppins Medium"/>
                <a:hlinkClick r:id="rId4" tooltip="https://www.geeksforgeeks.org/introduction-of-object-oriented-programming/"/>
              </a:rPr>
              <a:t>object-oriented programming</a:t>
            </a:r>
            <a:r>
              <a:rPr lang="en-US" sz="2933">
                <a:solidFill>
                  <a:srgbClr val="FFFFFF"/>
                </a:solidFill>
                <a:latin typeface="Poppins"/>
                <a:ea typeface="Poppins"/>
                <a:cs typeface="Poppins"/>
                <a:sym typeface="Poppins"/>
              </a:rPr>
              <a:t> (OOP) languages is inheritance. It is a mechanism that allows you to create a hierarchy of classes that share a set of properties and methods by deriving a class from another class. Inheritance is the capability of one class to derive or inherit the properties from another class. </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5"/>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INHERITANCE</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31089" y="3295804"/>
            <a:ext cx="9924029" cy="4637793"/>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Python Inheritance Syntax</a:t>
            </a:r>
          </a:p>
          <a:p>
            <a:pPr algn="l">
              <a:lnSpc>
                <a:spcPts val="4106"/>
              </a:lnSpc>
            </a:pPr>
            <a:r>
              <a:rPr lang="en-US" sz="2933">
                <a:solidFill>
                  <a:srgbClr val="FFFFFF"/>
                </a:solidFill>
                <a:latin typeface="Poppins"/>
                <a:ea typeface="Poppins"/>
                <a:cs typeface="Poppins"/>
                <a:sym typeface="Poppins"/>
              </a:rPr>
              <a:t>The syntax of simple inheritance in Python is as follows:</a:t>
            </a:r>
          </a:p>
          <a:p>
            <a:pPr algn="l">
              <a:lnSpc>
                <a:spcPts val="4106"/>
              </a:lnSpc>
            </a:pPr>
          </a:p>
          <a:p>
            <a:pPr algn="l">
              <a:lnSpc>
                <a:spcPts val="4106"/>
              </a:lnSpc>
            </a:pPr>
            <a:r>
              <a:rPr lang="en-US" sz="2933">
                <a:solidFill>
                  <a:srgbClr val="FFFFFF"/>
                </a:solidFill>
                <a:latin typeface="Poppins"/>
                <a:ea typeface="Poppins"/>
                <a:cs typeface="Poppins"/>
                <a:sym typeface="Poppins"/>
              </a:rPr>
              <a:t>Class BaseClass:</a:t>
            </a:r>
          </a:p>
          <a:p>
            <a:pPr algn="l">
              <a:lnSpc>
                <a:spcPts val="4106"/>
              </a:lnSpc>
            </a:pPr>
            <a:r>
              <a:rPr lang="en-US" sz="2933">
                <a:solidFill>
                  <a:srgbClr val="FFFFFF"/>
                </a:solidFill>
                <a:latin typeface="Poppins"/>
                <a:ea typeface="Poppins"/>
                <a:cs typeface="Poppins"/>
                <a:sym typeface="Poppins"/>
              </a:rPr>
              <a:t>    {Body}</a:t>
            </a:r>
          </a:p>
          <a:p>
            <a:pPr algn="l">
              <a:lnSpc>
                <a:spcPts val="4106"/>
              </a:lnSpc>
            </a:pPr>
            <a:r>
              <a:rPr lang="en-US" sz="2933">
                <a:solidFill>
                  <a:srgbClr val="FFFFFF"/>
                </a:solidFill>
                <a:latin typeface="Poppins"/>
                <a:ea typeface="Poppins"/>
                <a:cs typeface="Poppins"/>
                <a:sym typeface="Poppins"/>
              </a:rPr>
              <a:t>Class DerivedClass(BaseClass):</a:t>
            </a:r>
          </a:p>
          <a:p>
            <a:pPr algn="l">
              <a:lnSpc>
                <a:spcPts val="4106"/>
              </a:lnSpc>
            </a:pPr>
            <a:r>
              <a:rPr lang="en-US" sz="2933">
                <a:solidFill>
                  <a:srgbClr val="FFFFFF"/>
                </a:solidFill>
                <a:latin typeface="Poppins"/>
                <a:ea typeface="Poppins"/>
                <a:cs typeface="Poppins"/>
                <a:sym typeface="Poppins"/>
              </a:rPr>
              <a:t>    {Body}</a:t>
            </a:r>
          </a:p>
          <a:p>
            <a:pPr algn="l">
              <a:lnSpc>
                <a:spcPts val="4106"/>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INHERITANCE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5237181" y="1484064"/>
            <a:ext cx="8670745" cy="7827013"/>
          </a:xfrm>
          <a:custGeom>
            <a:avLst/>
            <a:gdLst/>
            <a:ahLst/>
            <a:cxnLst/>
            <a:rect r="r" b="b" t="t" l="l"/>
            <a:pathLst>
              <a:path h="7827013" w="8670745">
                <a:moveTo>
                  <a:pt x="0" y="0"/>
                </a:moveTo>
                <a:lnTo>
                  <a:pt x="8670746" y="0"/>
                </a:lnTo>
                <a:lnTo>
                  <a:pt x="8670746" y="7827013"/>
                </a:lnTo>
                <a:lnTo>
                  <a:pt x="0" y="7827013"/>
                </a:lnTo>
                <a:lnTo>
                  <a:pt x="0" y="0"/>
                </a:lnTo>
                <a:close/>
              </a:path>
            </a:pathLst>
          </a:custGeom>
          <a:blipFill>
            <a:blip r:embed="rId5"/>
            <a:stretch>
              <a:fillRect l="-1499" t="-22117" r="-1925"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INHERITANCE</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75616" y="2561960"/>
            <a:ext cx="9924029" cy="2581540"/>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Encapsulation is a fundamental object-oriented principle in Python. It protects your classes from accidental changes or deletions and promotes code reusability and maintainability. Consider this simple class definition:</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ENCAPSULATION</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875616" y="2561960"/>
            <a:ext cx="9924029" cy="5151856"/>
          </a:xfrm>
          <a:prstGeom prst="rect">
            <a:avLst/>
          </a:prstGeom>
        </p:spPr>
        <p:txBody>
          <a:bodyPr anchor="t" rtlCol="false" tIns="0" lIns="0" bIns="0" rIns="0">
            <a:spAutoFit/>
          </a:bodyPr>
          <a:lstStyle/>
          <a:p>
            <a:pPr algn="l">
              <a:lnSpc>
                <a:spcPts val="4106"/>
              </a:lnSpc>
            </a:pPr>
            <a:r>
              <a:rPr lang="en-US" sz="2933">
                <a:solidFill>
                  <a:srgbClr val="FFFFFF"/>
                </a:solidFill>
                <a:latin typeface="Poppins"/>
                <a:ea typeface="Poppins"/>
                <a:cs typeface="Poppins"/>
                <a:sym typeface="Poppins"/>
              </a:rPr>
              <a:t>API stands for Application Programming Interface.</a:t>
            </a:r>
          </a:p>
          <a:p>
            <a:pPr algn="l">
              <a:lnSpc>
                <a:spcPts val="4106"/>
              </a:lnSpc>
            </a:pPr>
          </a:p>
          <a:p>
            <a:pPr algn="l">
              <a:lnSpc>
                <a:spcPts val="4106"/>
              </a:lnSpc>
            </a:pPr>
            <a:r>
              <a:rPr lang="en-US" sz="2933">
                <a:solidFill>
                  <a:srgbClr val="FFFFFF"/>
                </a:solidFill>
                <a:latin typeface="Poppins"/>
                <a:ea typeface="Poppins"/>
                <a:cs typeface="Poppins"/>
                <a:sym typeface="Poppins"/>
              </a:rPr>
              <a:t>An API is an acronym for Application Programming Interface, an interface that defines the interaction between different software components. Web APIs determine what exactly request is made to the component. For example We define an endpoint to get the list of the students of a particular branch. It is also used on how to make the request and their expected responses.</a:t>
            </a: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2875616" y="401554"/>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API</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86479" y="2561960"/>
            <a:ext cx="13993623" cy="6179982"/>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GET It is most common method for get some data from component. It returns some data from the API based on the endpoint we hit and any parameter we pass.</a:t>
            </a:r>
          </a:p>
          <a:p>
            <a:pPr algn="l" marL="633266" indent="-316633" lvl="1">
              <a:lnSpc>
                <a:spcPts val="4106"/>
              </a:lnSpc>
              <a:buFont typeface="Arial"/>
              <a:buChar char="•"/>
            </a:pPr>
            <a:r>
              <a:rPr lang="en-US" sz="2933">
                <a:solidFill>
                  <a:srgbClr val="FFFFFF"/>
                </a:solidFill>
                <a:latin typeface="Poppins"/>
                <a:ea typeface="Poppins"/>
                <a:cs typeface="Poppins"/>
                <a:sym typeface="Poppins"/>
              </a:rPr>
              <a:t>POST It creates the new records and updates the new created record in the database.</a:t>
            </a:r>
          </a:p>
          <a:p>
            <a:pPr algn="l" marL="633266" indent="-316633" lvl="1">
              <a:lnSpc>
                <a:spcPts val="4106"/>
              </a:lnSpc>
              <a:buFont typeface="Arial"/>
              <a:buChar char="•"/>
            </a:pPr>
            <a:r>
              <a:rPr lang="en-US" sz="2933">
                <a:solidFill>
                  <a:srgbClr val="FFFFFF"/>
                </a:solidFill>
                <a:latin typeface="Poppins"/>
                <a:ea typeface="Poppins"/>
                <a:cs typeface="Poppins"/>
                <a:sym typeface="Poppins"/>
              </a:rPr>
              <a:t>PUT It takes the new records at the given URI. If the record exists, update the record. If record is not available, create a new record.</a:t>
            </a:r>
          </a:p>
          <a:p>
            <a:pPr algn="l" marL="633266" indent="-316633" lvl="1">
              <a:lnSpc>
                <a:spcPts val="4106"/>
              </a:lnSpc>
              <a:buFont typeface="Arial"/>
              <a:buChar char="•"/>
            </a:pPr>
            <a:r>
              <a:rPr lang="en-US" sz="2933">
                <a:solidFill>
                  <a:srgbClr val="FFFFFF"/>
                </a:solidFill>
                <a:latin typeface="Poppins"/>
                <a:ea typeface="Poppins"/>
                <a:cs typeface="Poppins"/>
                <a:sym typeface="Poppins"/>
              </a:rPr>
              <a:t>PATCH It takes one or more fields at the given URI. It is used to update one or more data fields. If the record exists, update the record. If the record is not available, create a new record.</a:t>
            </a:r>
          </a:p>
          <a:p>
            <a:pPr algn="l" marL="633266" indent="-316633" lvl="1">
              <a:lnSpc>
                <a:spcPts val="4106"/>
              </a:lnSpc>
              <a:buFont typeface="Arial"/>
              <a:buChar char="•"/>
            </a:pPr>
            <a:r>
              <a:rPr lang="en-US" sz="2933">
                <a:solidFill>
                  <a:srgbClr val="FFFFFF"/>
                </a:solidFill>
                <a:latin typeface="Poppins"/>
                <a:ea typeface="Poppins"/>
                <a:cs typeface="Poppins"/>
                <a:sym typeface="Poppins"/>
              </a:rPr>
              <a:t>DELETE It deletes the records at the given URI.</a:t>
            </a:r>
          </a:p>
          <a:p>
            <a:pPr algn="l">
              <a:lnSpc>
                <a:spcPts val="4106"/>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208213" y="591185"/>
            <a:ext cx="16444412"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IMPORTANT KEY METHODS.</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86479" y="2561960"/>
            <a:ext cx="13993623" cy="4637793"/>
          </a:xfrm>
          <a:prstGeom prst="rect">
            <a:avLst/>
          </a:prstGeom>
        </p:spPr>
        <p:txBody>
          <a:bodyPr anchor="t" rtlCol="false" tIns="0" lIns="0" bIns="0" rIns="0">
            <a:spAutoFit/>
          </a:bodyPr>
          <a:lstStyle/>
          <a:p>
            <a:pPr algn="l" marL="633266" indent="-316633" lvl="1">
              <a:lnSpc>
                <a:spcPts val="4106"/>
              </a:lnSpc>
              <a:buFont typeface="Arial"/>
              <a:buChar char="•"/>
            </a:pPr>
            <a:r>
              <a:rPr lang="en-US" sz="2933">
                <a:solidFill>
                  <a:srgbClr val="FFFFFF"/>
                </a:solidFill>
                <a:latin typeface="Poppins"/>
                <a:ea typeface="Poppins"/>
                <a:cs typeface="Poppins"/>
                <a:sym typeface="Poppins"/>
              </a:rPr>
              <a:t>Django Rest Framework (DRF) is a package built on the top of Django to create web APIs. It provides the most extensive features of Django, Object Relational Mapper (ORM), which allows the interaction of databases in a Pythonic way.</a:t>
            </a:r>
          </a:p>
          <a:p>
            <a:pPr algn="l" marL="633266" indent="-316633" lvl="1">
              <a:lnSpc>
                <a:spcPts val="4106"/>
              </a:lnSpc>
              <a:buFont typeface="Arial"/>
              <a:buChar char="•"/>
            </a:pPr>
            <a:r>
              <a:rPr lang="en-US" sz="2933">
                <a:solidFill>
                  <a:srgbClr val="FFFFFF"/>
                </a:solidFill>
                <a:latin typeface="Poppins"/>
                <a:ea typeface="Poppins"/>
                <a:cs typeface="Poppins"/>
                <a:sym typeface="Poppins"/>
              </a:rPr>
              <a:t>Hence the Python object can't be sent over the network, so we need to translate Django models into the other formats like JSON, XML, and vice-versa. This process is known as serialization, which the Django REST framework made super easy.</a:t>
            </a:r>
          </a:p>
          <a:p>
            <a:pPr algn="l">
              <a:lnSpc>
                <a:spcPts val="4106"/>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784297" y="591185"/>
            <a:ext cx="1811181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DJANGO REST FRAMEWORK?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624553" y="3523995"/>
            <a:ext cx="14279030" cy="5734305"/>
          </a:xfrm>
          <a:prstGeom prst="rect">
            <a:avLst/>
          </a:prstGeom>
        </p:spPr>
        <p:txBody>
          <a:bodyPr anchor="t" rtlCol="false" tIns="0" lIns="0" bIns="0" rIns="0">
            <a:spAutoFit/>
          </a:bodyPr>
          <a:lstStyle/>
          <a:p>
            <a:pPr algn="l">
              <a:lnSpc>
                <a:spcPts val="4578"/>
              </a:lnSpc>
            </a:pPr>
            <a:r>
              <a:rPr lang="en-US" sz="3270">
                <a:solidFill>
                  <a:srgbClr val="FFFFFF"/>
                </a:solidFill>
                <a:latin typeface="Poppins"/>
                <a:ea typeface="Poppins"/>
                <a:cs typeface="Poppins"/>
                <a:sym typeface="Poppins"/>
              </a:rPr>
              <a:t>-&gt;Python is a high-level, interpreted programming language known for its simplicity and readability.</a:t>
            </a:r>
          </a:p>
          <a:p>
            <a:pPr algn="l">
              <a:lnSpc>
                <a:spcPts val="4578"/>
              </a:lnSpc>
            </a:pPr>
          </a:p>
          <a:p>
            <a:pPr algn="l">
              <a:lnSpc>
                <a:spcPts val="4578"/>
              </a:lnSpc>
            </a:pPr>
            <a:r>
              <a:rPr lang="en-US" sz="3270">
                <a:solidFill>
                  <a:srgbClr val="FFFFFF"/>
                </a:solidFill>
                <a:latin typeface="Poppins"/>
                <a:ea typeface="Poppins"/>
                <a:cs typeface="Poppins"/>
                <a:sym typeface="Poppins"/>
              </a:rPr>
              <a:t>--&gt;</a:t>
            </a:r>
            <a:r>
              <a:rPr lang="en-US" sz="3270">
                <a:solidFill>
                  <a:srgbClr val="FFFFFF"/>
                </a:solidFill>
                <a:latin typeface="Poppins"/>
                <a:ea typeface="Poppins"/>
                <a:cs typeface="Poppins"/>
                <a:sym typeface="Poppins"/>
              </a:rPr>
              <a:t>It was created by Guido van Rossum, and released in 1991.</a:t>
            </a:r>
          </a:p>
          <a:p>
            <a:pPr algn="l">
              <a:lnSpc>
                <a:spcPts val="4578"/>
              </a:lnSpc>
            </a:pPr>
          </a:p>
          <a:p>
            <a:pPr algn="l">
              <a:lnSpc>
                <a:spcPts val="4578"/>
              </a:lnSpc>
            </a:pPr>
            <a:r>
              <a:rPr lang="en-US" sz="3270">
                <a:solidFill>
                  <a:srgbClr val="FFFFFF"/>
                </a:solidFill>
                <a:latin typeface="Poppins"/>
                <a:ea typeface="Poppins"/>
                <a:cs typeface="Poppins"/>
                <a:sym typeface="Poppins"/>
              </a:rPr>
              <a:t>--&gt;</a:t>
            </a:r>
            <a:r>
              <a:rPr lang="en-US" sz="3270">
                <a:solidFill>
                  <a:srgbClr val="FFFFFF"/>
                </a:solidFill>
                <a:latin typeface="Poppins"/>
                <a:ea typeface="Poppins"/>
                <a:cs typeface="Poppins"/>
                <a:sym typeface="Poppins"/>
              </a:rPr>
              <a:t>Python was named after the British comedy group Monty Python, not the snake. Guido van Rossum, Python's creator, is a fan of the group's comedy show. He chose the name because it was short, unique, and memorable.</a:t>
            </a:r>
          </a:p>
          <a:p>
            <a:pPr algn="l">
              <a:lnSpc>
                <a:spcPts val="4578"/>
              </a:lnSpc>
            </a:pPr>
          </a:p>
        </p:txBody>
      </p:sp>
      <p:sp>
        <p:nvSpPr>
          <p:cNvPr name="Freeform 5" id="5"/>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TextBox 6" id="6"/>
          <p:cNvSpPr txBox="true"/>
          <p:nvPr/>
        </p:nvSpPr>
        <p:spPr>
          <a:xfrm rot="0">
            <a:off x="1028700" y="1123950"/>
            <a:ext cx="1134278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WHAT IS PYTHON</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5251508" y="3299843"/>
            <a:ext cx="7784985" cy="1340170"/>
          </a:xfrm>
          <a:prstGeom prst="rect">
            <a:avLst/>
          </a:prstGeom>
        </p:spPr>
        <p:txBody>
          <a:bodyPr anchor="t" rtlCol="false" tIns="0" lIns="0" bIns="0" rIns="0">
            <a:spAutoFit/>
          </a:bodyPr>
          <a:lstStyle/>
          <a:p>
            <a:pPr algn="ctr">
              <a:lnSpc>
                <a:spcPts val="9359"/>
              </a:lnSpc>
              <a:spcBef>
                <a:spcPct val="0"/>
              </a:spcBef>
            </a:pPr>
            <a:r>
              <a:rPr lang="en-US" b="true" sz="11699">
                <a:solidFill>
                  <a:srgbClr val="E9E9E9"/>
                </a:solidFill>
                <a:latin typeface="HK Modular"/>
                <a:ea typeface="HK Modular"/>
                <a:cs typeface="HK Modular"/>
                <a:sym typeface="HK Modular"/>
              </a:rPr>
              <a:t>THANK</a:t>
            </a:r>
          </a:p>
        </p:txBody>
      </p:sp>
      <p:sp>
        <p:nvSpPr>
          <p:cNvPr name="TextBox 3" id="3"/>
          <p:cNvSpPr txBox="true"/>
          <p:nvPr/>
        </p:nvSpPr>
        <p:spPr>
          <a:xfrm rot="0">
            <a:off x="5251508" y="5008301"/>
            <a:ext cx="7784985" cy="2417005"/>
          </a:xfrm>
          <a:prstGeom prst="rect">
            <a:avLst/>
          </a:prstGeom>
        </p:spPr>
        <p:txBody>
          <a:bodyPr anchor="t" rtlCol="false" tIns="0" lIns="0" bIns="0" rIns="0">
            <a:spAutoFit/>
          </a:bodyPr>
          <a:lstStyle/>
          <a:p>
            <a:pPr algn="ctr">
              <a:lnSpc>
                <a:spcPts val="16915"/>
              </a:lnSpc>
              <a:spcBef>
                <a:spcPct val="0"/>
              </a:spcBef>
            </a:pPr>
            <a:r>
              <a:rPr lang="en-US" b="true" sz="21144">
                <a:solidFill>
                  <a:srgbClr val="FBFEFE"/>
                </a:solidFill>
                <a:latin typeface="HK Modular"/>
                <a:ea typeface="HK Modular"/>
                <a:cs typeface="HK Modular"/>
                <a:sym typeface="HK Modular"/>
              </a:rPr>
              <a:t>YOU</a:t>
            </a:r>
          </a:p>
        </p:txBody>
      </p:sp>
      <p:sp>
        <p:nvSpPr>
          <p:cNvPr name="Freeform 4" id="4"/>
          <p:cNvSpPr/>
          <p:nvPr/>
        </p:nvSpPr>
        <p:spPr>
          <a:xfrm flipH="false" flipV="false" rot="0">
            <a:off x="0" y="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928633" y="617220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634554" y="205740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394300" y="4114800"/>
            <a:ext cx="6217418" cy="4114800"/>
          </a:xfrm>
          <a:custGeom>
            <a:avLst/>
            <a:gdLst/>
            <a:ahLst/>
            <a:cxnLst/>
            <a:rect r="r" b="b" t="t" l="l"/>
            <a:pathLst>
              <a:path h="4114800" w="6217418">
                <a:moveTo>
                  <a:pt x="0" y="0"/>
                </a:moveTo>
                <a:lnTo>
                  <a:pt x="6217418" y="0"/>
                </a:lnTo>
                <a:lnTo>
                  <a:pt x="62174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5151801">
            <a:off x="-1920535" y="5047807"/>
            <a:ext cx="7916724" cy="8650750"/>
          </a:xfrm>
          <a:custGeom>
            <a:avLst/>
            <a:gdLst/>
            <a:ahLst/>
            <a:cxnLst/>
            <a:rect r="r" b="b" t="t" l="l"/>
            <a:pathLst>
              <a:path h="8650750" w="7916724">
                <a:moveTo>
                  <a:pt x="0" y="0"/>
                </a:moveTo>
                <a:lnTo>
                  <a:pt x="7916723" y="0"/>
                </a:lnTo>
                <a:lnTo>
                  <a:pt x="7916723" y="8650750"/>
                </a:lnTo>
                <a:lnTo>
                  <a:pt x="0" y="8650750"/>
                </a:lnTo>
                <a:lnTo>
                  <a:pt x="0" y="0"/>
                </a:lnTo>
                <a:close/>
              </a:path>
            </a:pathLst>
          </a:custGeom>
          <a:blipFill>
            <a:blip r:embed="rId4"/>
            <a:stretch>
              <a:fillRect l="-2558" t="0" r="-2558"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848778" y="2885949"/>
            <a:ext cx="9568366" cy="6372351"/>
          </a:xfrm>
          <a:custGeom>
            <a:avLst/>
            <a:gdLst/>
            <a:ahLst/>
            <a:cxnLst/>
            <a:rect r="r" b="b" t="t" l="l"/>
            <a:pathLst>
              <a:path h="6372351" w="9568366">
                <a:moveTo>
                  <a:pt x="0" y="0"/>
                </a:moveTo>
                <a:lnTo>
                  <a:pt x="9568367" y="0"/>
                </a:lnTo>
                <a:lnTo>
                  <a:pt x="9568367" y="6372351"/>
                </a:lnTo>
                <a:lnTo>
                  <a:pt x="0" y="6372351"/>
                </a:lnTo>
                <a:lnTo>
                  <a:pt x="0" y="0"/>
                </a:lnTo>
                <a:close/>
              </a:path>
            </a:pathLst>
          </a:custGeom>
          <a:blipFill>
            <a:blip r:embed="rId5"/>
            <a:stretch>
              <a:fillRect l="-5198" t="0" r="-1358" b="0"/>
            </a:stretch>
          </a:blipFill>
        </p:spPr>
      </p:sp>
      <p:sp>
        <p:nvSpPr>
          <p:cNvPr name="TextBox 6" id="6"/>
          <p:cNvSpPr txBox="true"/>
          <p:nvPr/>
        </p:nvSpPr>
        <p:spPr>
          <a:xfrm rot="0">
            <a:off x="1028700" y="1123950"/>
            <a:ext cx="11342785"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SCOPE OF PYTHON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386152" y="3187215"/>
            <a:ext cx="11301259" cy="5664756"/>
          </a:xfrm>
          <a:custGeom>
            <a:avLst/>
            <a:gdLst/>
            <a:ahLst/>
            <a:cxnLst/>
            <a:rect r="r" b="b" t="t" l="l"/>
            <a:pathLst>
              <a:path h="5664756" w="11301259">
                <a:moveTo>
                  <a:pt x="0" y="0"/>
                </a:moveTo>
                <a:lnTo>
                  <a:pt x="11301258" y="0"/>
                </a:lnTo>
                <a:lnTo>
                  <a:pt x="11301258" y="5664756"/>
                </a:lnTo>
                <a:lnTo>
                  <a:pt x="0" y="5664756"/>
                </a:lnTo>
                <a:lnTo>
                  <a:pt x="0" y="0"/>
                </a:lnTo>
                <a:close/>
              </a:path>
            </a:pathLst>
          </a:custGeom>
          <a:blipFill>
            <a:blip r:embed="rId5"/>
            <a:stretch>
              <a:fillRect l="0" t="0" r="0" b="0"/>
            </a:stretch>
          </a:blipFill>
        </p:spPr>
      </p:sp>
      <p:sp>
        <p:nvSpPr>
          <p:cNvPr name="TextBox 6" id="6"/>
          <p:cNvSpPr txBox="true"/>
          <p:nvPr/>
        </p:nvSpPr>
        <p:spPr>
          <a:xfrm rot="0">
            <a:off x="1028700" y="643512"/>
            <a:ext cx="16230600" cy="18846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TOP PROGRAMMING</a:t>
            </a:r>
          </a:p>
          <a:p>
            <a:pPr algn="l">
              <a:lnSpc>
                <a:spcPts val="7210"/>
              </a:lnSpc>
            </a:pPr>
            <a:r>
              <a:rPr lang="en-US" b="true" sz="7000" spc="196">
                <a:solidFill>
                  <a:srgbClr val="E9E9E9"/>
                </a:solidFill>
                <a:latin typeface="HK Modular"/>
                <a:ea typeface="HK Modular"/>
                <a:cs typeface="HK Modular"/>
                <a:sym typeface="HK Modular"/>
              </a:rPr>
              <a:t> LANGUAGE IN 2024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3533CD">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879571">
            <a:off x="-1764122" y="-761131"/>
            <a:ext cx="4632618" cy="4114800"/>
          </a:xfrm>
          <a:custGeom>
            <a:avLst/>
            <a:gdLst/>
            <a:ahLst/>
            <a:cxnLst/>
            <a:rect r="r" b="b" t="t" l="l"/>
            <a:pathLst>
              <a:path h="4114800" w="4632618">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687410" y="7865764"/>
            <a:ext cx="4632618" cy="4114800"/>
          </a:xfrm>
          <a:custGeom>
            <a:avLst/>
            <a:gdLst/>
            <a:ahLst/>
            <a:cxnLst/>
            <a:rect r="r" b="b" t="t" l="l"/>
            <a:pathLst>
              <a:path h="4114800" w="4632618">
                <a:moveTo>
                  <a:pt x="0" y="0"/>
                </a:moveTo>
                <a:lnTo>
                  <a:pt x="4632618" y="0"/>
                </a:lnTo>
                <a:lnTo>
                  <a:pt x="463261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33302">
            <a:off x="-1652197" y="6982778"/>
            <a:ext cx="7916724" cy="8229600"/>
          </a:xfrm>
          <a:custGeom>
            <a:avLst/>
            <a:gdLst/>
            <a:ahLst/>
            <a:cxnLst/>
            <a:rect r="r" b="b" t="t" l="l"/>
            <a:pathLst>
              <a:path h="8229600" w="7916724">
                <a:moveTo>
                  <a:pt x="0" y="0"/>
                </a:moveTo>
                <a:lnTo>
                  <a:pt x="7916723" y="0"/>
                </a:lnTo>
                <a:lnTo>
                  <a:pt x="7916723"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3493371" y="3611004"/>
            <a:ext cx="11301259" cy="4760655"/>
          </a:xfrm>
          <a:custGeom>
            <a:avLst/>
            <a:gdLst/>
            <a:ahLst/>
            <a:cxnLst/>
            <a:rect r="r" b="b" t="t" l="l"/>
            <a:pathLst>
              <a:path h="4760655" w="11301259">
                <a:moveTo>
                  <a:pt x="0" y="0"/>
                </a:moveTo>
                <a:lnTo>
                  <a:pt x="11301258" y="0"/>
                </a:lnTo>
                <a:lnTo>
                  <a:pt x="11301258" y="4760656"/>
                </a:lnTo>
                <a:lnTo>
                  <a:pt x="0" y="4760656"/>
                </a:lnTo>
                <a:lnTo>
                  <a:pt x="0" y="0"/>
                </a:lnTo>
                <a:close/>
              </a:path>
            </a:pathLst>
          </a:custGeom>
          <a:blipFill>
            <a:blip r:embed="rId5"/>
            <a:stretch>
              <a:fillRect l="0" t="0" r="0" b="0"/>
            </a:stretch>
          </a:blipFill>
        </p:spPr>
      </p:sp>
      <p:sp>
        <p:nvSpPr>
          <p:cNvPr name="TextBox 6" id="6"/>
          <p:cNvSpPr txBox="true"/>
          <p:nvPr/>
        </p:nvSpPr>
        <p:spPr>
          <a:xfrm rot="0">
            <a:off x="1028700" y="1123950"/>
            <a:ext cx="16230600" cy="970280"/>
          </a:xfrm>
          <a:prstGeom prst="rect">
            <a:avLst/>
          </a:prstGeom>
        </p:spPr>
        <p:txBody>
          <a:bodyPr anchor="t" rtlCol="false" tIns="0" lIns="0" bIns="0" rIns="0">
            <a:spAutoFit/>
          </a:bodyPr>
          <a:lstStyle/>
          <a:p>
            <a:pPr algn="l">
              <a:lnSpc>
                <a:spcPts val="7210"/>
              </a:lnSpc>
            </a:pPr>
            <a:r>
              <a:rPr lang="en-US" b="true" sz="7000" spc="196">
                <a:solidFill>
                  <a:srgbClr val="E9E9E9"/>
                </a:solidFill>
                <a:latin typeface="HK Modular"/>
                <a:ea typeface="HK Modular"/>
                <a:cs typeface="HK Modular"/>
                <a:sym typeface="HK Modular"/>
              </a:rPr>
              <a:t> WHO USE PYTHON TODAY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DAGNoXfLIPI</dc:identifier>
  <dcterms:modified xsi:type="dcterms:W3CDTF">2011-08-01T06:04:30Z</dcterms:modified>
  <cp:revision>1</cp:revision>
  <dc:title>Python</dc:title>
</cp:coreProperties>
</file>